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56"/>
  </p:notesMasterIdLst>
  <p:handoutMasterIdLst>
    <p:handoutMasterId r:id="rId57"/>
  </p:handoutMasterIdLst>
  <p:sldIdLst>
    <p:sldId id="297" r:id="rId2"/>
    <p:sldId id="1141" r:id="rId3"/>
    <p:sldId id="1751618737" r:id="rId4"/>
    <p:sldId id="1325" r:id="rId5"/>
    <p:sldId id="748" r:id="rId6"/>
    <p:sldId id="740" r:id="rId7"/>
    <p:sldId id="745" r:id="rId8"/>
    <p:sldId id="743" r:id="rId9"/>
    <p:sldId id="1336" r:id="rId10"/>
    <p:sldId id="1151" r:id="rId11"/>
    <p:sldId id="1167" r:id="rId12"/>
    <p:sldId id="1180" r:id="rId13"/>
    <p:sldId id="1174" r:id="rId14"/>
    <p:sldId id="1188" r:id="rId15"/>
    <p:sldId id="1298" r:id="rId16"/>
    <p:sldId id="1164" r:id="rId17"/>
    <p:sldId id="1165" r:id="rId18"/>
    <p:sldId id="1197" r:id="rId19"/>
    <p:sldId id="1299" r:id="rId20"/>
    <p:sldId id="1207" r:id="rId21"/>
    <p:sldId id="1302" r:id="rId22"/>
    <p:sldId id="1303" r:id="rId23"/>
    <p:sldId id="1304" r:id="rId24"/>
    <p:sldId id="1306" r:id="rId25"/>
    <p:sldId id="1308" r:id="rId26"/>
    <p:sldId id="1307" r:id="rId27"/>
    <p:sldId id="1310" r:id="rId28"/>
    <p:sldId id="1312" r:id="rId29"/>
    <p:sldId id="1316" r:id="rId30"/>
    <p:sldId id="1317" r:id="rId31"/>
    <p:sldId id="1318" r:id="rId32"/>
    <p:sldId id="1319" r:id="rId33"/>
    <p:sldId id="1320" r:id="rId34"/>
    <p:sldId id="1321" r:id="rId35"/>
    <p:sldId id="1323" r:id="rId36"/>
    <p:sldId id="1324" r:id="rId37"/>
    <p:sldId id="1751618736" r:id="rId38"/>
    <p:sldId id="1158" r:id="rId39"/>
    <p:sldId id="1751618738" r:id="rId40"/>
    <p:sldId id="1751618739" r:id="rId41"/>
    <p:sldId id="1751618740" r:id="rId42"/>
    <p:sldId id="1751618741" r:id="rId43"/>
    <p:sldId id="1751618742" r:id="rId44"/>
    <p:sldId id="1751618743" r:id="rId45"/>
    <p:sldId id="1751618744" r:id="rId46"/>
    <p:sldId id="1326" r:id="rId47"/>
    <p:sldId id="1327" r:id="rId48"/>
    <p:sldId id="1328" r:id="rId49"/>
    <p:sldId id="1329" r:id="rId50"/>
    <p:sldId id="1330" r:id="rId51"/>
    <p:sldId id="1331" r:id="rId52"/>
    <p:sldId id="1332" r:id="rId53"/>
    <p:sldId id="1333" r:id="rId54"/>
    <p:sldId id="1168" r:id="rId55"/>
  </p:sldIdLst>
  <p:sldSz cx="12192000" cy="6858000"/>
  <p:notesSz cx="7099300" cy="10234613"/>
  <p:custShowLst>
    <p:custShow name="Custom Show 1" id="0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58613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17226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75839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234452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93065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516782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10291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4689043" algn="l" defTabSz="1172261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CBD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/>
    <p:restoredTop sz="90264"/>
  </p:normalViewPr>
  <p:slideViewPr>
    <p:cSldViewPr>
      <p:cViewPr varScale="1">
        <p:scale>
          <a:sx n="112" d="100"/>
          <a:sy n="112" d="100"/>
        </p:scale>
        <p:origin x="864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EEB7E-342C-4D44-8425-C98E9D60E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3D0DD-932A-5741-880E-160F8E56A8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1C3F073-AC64-0F45-9937-4D0EE9B5E984}" type="datetimeFigureOut">
              <a:rPr lang="en-GB" altLang="en-US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3E12-75FF-1948-A0BC-C4BC40ED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CBEF-A2D1-1F49-8374-059301F11E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2DDEE506-C1C1-F54C-BD40-4038D1DAC30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6C4E84-BDFC-C845-8F71-4073A1793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A4964-B399-484A-8577-D0634ABA6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32F774-E9B5-3D45-8CA4-AA6FA7471BBC}" type="datetimeFigureOut">
              <a:rPr lang="en-GB" altLang="en-US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514B9D-D61E-4F4B-9546-FEC972D4D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A3D1E0-B275-2942-BD74-B78E50E55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37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7B21E-BA26-5844-B79E-C0C486E038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6462E-DFBE-F243-A709-392C7B2F8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9214167-E1A5-3945-8E06-82ED2D3A03C3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586130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7226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758391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344522" algn="l" rtl="0" eaLnBrk="0" fontAlgn="base" hangingPunct="0">
      <a:spcBef>
        <a:spcPct val="30000"/>
      </a:spcBef>
      <a:spcAft>
        <a:spcPct val="0"/>
      </a:spcAft>
      <a:defRPr sz="1538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EA98A093-E190-1643-8621-BBE2A9C510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8350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9A2DD9-251B-444E-A338-898649BE3D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5997BF2D-BD94-1048-9965-9A6B956FA52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D41DE-6798-4242-A467-5F112D2E08E5}" type="slidenum">
              <a:rPr lang="en-GB" altLang="en-US" sz="1200">
                <a:latin typeface="Calibri" panose="020F0502020204030204" pitchFamily="34" charset="0"/>
              </a:rPr>
              <a:pPr algn="r" eaLnBrk="1" hangingPunct="1"/>
              <a:t>1</a:t>
            </a:fld>
            <a:endParaRPr lang="en-GB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5" indent="0" algn="ctr">
              <a:buNone/>
              <a:defRPr/>
            </a:lvl4pPr>
            <a:lvl5pPr marL="1828727" indent="0" algn="ctr">
              <a:buNone/>
              <a:defRPr/>
            </a:lvl5pPr>
            <a:lvl6pPr marL="2285909" indent="0" algn="ctr">
              <a:buNone/>
              <a:defRPr/>
            </a:lvl6pPr>
            <a:lvl7pPr marL="2743091" indent="0" algn="ctr">
              <a:buNone/>
              <a:defRPr/>
            </a:lvl7pPr>
            <a:lvl8pPr marL="3200272" indent="0" algn="ctr">
              <a:buNone/>
              <a:defRPr/>
            </a:lvl8pPr>
            <a:lvl9pPr marL="36574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904B62-305C-9C42-89D2-6119E8D3FB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6D6CB-748E-2A4D-9235-ACA1CC8B3124}" type="datetime1">
              <a:rPr lang="en-GB" altLang="en-US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0A5CDC-63CE-2149-BB64-1D172ABCA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E990A-4372-3143-8C6B-05BF7CBDF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6C18F-E135-A341-9ACE-C10EE9C0B8A2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864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Aft>
                <a:spcPts val="720"/>
              </a:spcAft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80C212-5C02-0841-968F-9F42CEC698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D9BFEE09-3372-E049-AB13-389BF2DB6A64}" type="datetime1">
              <a:rPr lang="en-GB" altLang="en-US" smtClean="0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5D9107-6114-9943-80E2-AE83171C78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7A0751-7085-4346-AA45-3E148D7EE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44E22EE9-B8A0-0641-9265-052CFE9B95A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9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5" indent="0">
              <a:buNone/>
              <a:defRPr sz="1400"/>
            </a:lvl4pPr>
            <a:lvl5pPr marL="1828727" indent="0">
              <a:buNone/>
              <a:defRPr sz="1400"/>
            </a:lvl5pPr>
            <a:lvl6pPr marL="2285909" indent="0">
              <a:buNone/>
              <a:defRPr sz="1400"/>
            </a:lvl6pPr>
            <a:lvl7pPr marL="2743091" indent="0">
              <a:buNone/>
              <a:defRPr sz="1400"/>
            </a:lvl7pPr>
            <a:lvl8pPr marL="3200272" indent="0">
              <a:buNone/>
              <a:defRPr sz="1400"/>
            </a:lvl8pPr>
            <a:lvl9pPr marL="365745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93CF81-ACE4-4544-B7C6-4B3AA9A98B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050B-8877-4640-B6D9-2E87E66B219C}" type="datetime1">
              <a:rPr lang="en-GB" altLang="en-US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4DB7D0-696F-9241-AE9B-CE074CBD2F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354506-7C5F-6747-9655-00931CDCE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34D1D5-66F3-7D4D-9A3F-F24FEF0D885E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5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D70F9-4211-0143-A00A-74FD549C38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2FB3-EE14-7E49-98D2-13C02D70E5BC}" type="datetime1">
              <a:rPr lang="en-GB" altLang="en-US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BDA81-9371-4B44-AAB5-58DD18297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C44E8-8B94-2140-AAC1-D1DB3CA612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B77588-0990-C44C-8474-E51C03A2EE1F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7308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AE9B1B-D176-FE4F-A689-147073DF99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37A3-19CF-D949-812B-5D1B21CC9C08}" type="datetime1">
              <a:rPr lang="en-GB" altLang="en-US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5752A3-E971-CA43-ABFA-B24AC9FB3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C13404-7FCF-6A45-9196-8A19666B3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72DD2-BA3F-8543-B2C7-E0B55D5E16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5977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BD602C5-7899-464F-A639-12459D4BCF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12A1F-3D8B-B042-B58F-D24C94D3FC8B}" type="datetime1">
              <a:rPr lang="en-GB" altLang="en-US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5159869-5AEA-194C-AD5D-4668FA066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D21F11-F0BF-FB4C-B982-2D648656D0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98F552-A29D-2D4E-8192-F20670493719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045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FB7CE7D-9A6B-C74C-B7CE-C9B74D6FED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1F30A-C80F-BD4E-A710-DF42755B1458}" type="datetime1">
              <a:rPr lang="en-GB" altLang="en-US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60F0C16-2F9F-4E49-8ABE-41DC8E1D6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8C51AD-F4CE-DB4B-B82C-25C7F8023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E80F9-0E08-3C4F-9F14-79BF2B78232D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688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E74E-6597-2542-BEAC-6EE46E2B6C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AE65-CBF6-3340-A33F-493A066C018D}" type="datetime1">
              <a:rPr lang="en-GB" altLang="en-US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3538-0A29-944C-9950-62FB5FD02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0C969-E888-BA47-A043-DA41A67CBE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AAEAD-034E-5D49-9732-F6556D5202DC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9305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https://cdn-assets-eu.frontify.com/s3/frontify-enterprise-files-eu/eyJwYXRoIjoiaW1wZXJpYWwtY29sbGVnZS1sb25kb25cL2ZpbGVcL1YyMTZWb1JEVnpjTFJSTGlnSmlVLmVwcyJ9:imperial-college-london:L_hshkpeN472j5rziG7SuEf_HBwuQtPm1Gc5ixkNMYc?width=516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6967DE2-EE65-284E-9E01-04B61B396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7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155C9C-B87E-EC41-A98B-C31C30EBE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046EFE-2A25-E94A-B1D6-640DBF11E2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AD94234F-0D0A-E947-8D54-AB6E4080FFC3}" type="datetime1">
              <a:rPr lang="en-GB" altLang="en-US" smtClean="0"/>
              <a:pPr>
                <a:defRPr/>
              </a:pPr>
              <a:t>26/01/2025</a:t>
            </a:fld>
            <a:endParaRPr lang="en-GB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52AA15D-0E37-9A4D-800B-5EAD365A4B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116671B-B7F5-A640-A03B-2CB79D5B87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7E9AECC-8061-DA49-97AE-2E5615142E93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3" name="Picture 2" descr="Logo PMS Blue">
            <a:extLst>
              <a:ext uri="{FF2B5EF4-FFF2-40B4-BE49-F238E27FC236}">
                <a16:creationId xmlns:a16="http://schemas.microsoft.com/office/drawing/2014/main" id="{C0D55E71-AEC1-DC61-E210-86DFA55B19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86433"/>
            <a:ext cx="2082304" cy="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Gill Sans MT" panose="020B0502020104020203" pitchFamily="34" charset="77"/>
          <a:ea typeface="ＭＳ Ｐゴシック" charset="0"/>
          <a:cs typeface="Arial" charset="0"/>
        </a:defRPr>
      </a:lvl5pPr>
      <a:lvl6pPr marL="457182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364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545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727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887" indent="-342887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4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1pPr>
      <a:lvl2pPr marL="742920" indent="-285738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20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2pPr>
      <a:lvl3pPr marL="1142954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3pPr>
      <a:lvl4pPr marL="1600136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4pPr>
      <a:lvl5pPr marL="2057317" indent="-22859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−"/>
        <a:defRPr sz="1600">
          <a:solidFill>
            <a:schemeClr val="tx1"/>
          </a:solidFill>
          <a:latin typeface="Gill Sans MT" panose="020B0502020104020203" pitchFamily="34" charset="77"/>
          <a:ea typeface="Helvetica Neue" panose="02000503000000020004" pitchFamily="2" charset="0"/>
          <a:cs typeface="Helvetica Neue" panose="02000503000000020004" pitchFamily="2" charset="0"/>
        </a:defRPr>
      </a:lvl5pPr>
      <a:lvl6pPr marL="2514499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681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8863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044" indent="-22859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github.com/PBarnaghi/ML/tree/main/Sample%20Representation%20-%20%20Cooridnate%20chang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>
            <a:extLst>
              <a:ext uri="{FF2B5EF4-FFF2-40B4-BE49-F238E27FC236}">
                <a16:creationId xmlns:a16="http://schemas.microsoft.com/office/drawing/2014/main" id="{AF6BA273-C058-A046-BA6B-4B58FA8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20" indent="-285738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36" indent="-22859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17" indent="-22859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499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681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8863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044" indent="-22859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366BD3-0E5B-9C42-A03F-75400BAFC63E}" type="slidenum">
              <a:rPr lang="en-GB" altLang="en-US" sz="1400">
                <a:ea typeface="Helvetica Neue" panose="02000503000000020004" pitchFamily="2" charset="0"/>
                <a:cs typeface="Helvetica Neue" panose="02000503000000020004" pitchFamily="2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4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388" name="Rectangle 8">
            <a:extLst>
              <a:ext uri="{FF2B5EF4-FFF2-40B4-BE49-F238E27FC236}">
                <a16:creationId xmlns:a16="http://schemas.microsoft.com/office/drawing/2014/main" id="{668D6855-F81A-A24F-918B-A2C47560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1" y="6237288"/>
            <a:ext cx="358775" cy="433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8BEC9-A3BB-7FCC-2484-4024CA13A7BA}"/>
              </a:ext>
            </a:extLst>
          </p:cNvPr>
          <p:cNvSpPr/>
          <p:nvPr/>
        </p:nvSpPr>
        <p:spPr>
          <a:xfrm>
            <a:off x="10661972" y="6289428"/>
            <a:ext cx="49074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1C18201D-78F1-5AE5-7C11-86D573496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628800"/>
            <a:ext cx="583264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sz="3600" dirty="0">
                <a:solidFill>
                  <a:srgbClr val="003D7D"/>
                </a:solidFill>
              </a:rPr>
              <a:t>Summary and Overview</a:t>
            </a: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00A2BCFD-8D66-65F8-E0B1-F91347CA5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4293096"/>
            <a:ext cx="914501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Payam Barnaghi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Department of Brain Sciences &amp;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School of Convergence Science in Human and Artificial Intelligence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Imperial College London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sz="1600" noProof="0" dirty="0">
                <a:solidFill>
                  <a:srgbClr val="003D7D"/>
                </a:solidFill>
              </a:rPr>
              <a:t>January 2025</a:t>
            </a:r>
          </a:p>
        </p:txBody>
      </p:sp>
      <p:pic>
        <p:nvPicPr>
          <p:cNvPr id="5" name="Picture 4" descr="A colorful letters and numbers&#10;&#10;Description automatically generated">
            <a:extLst>
              <a:ext uri="{FF2B5EF4-FFF2-40B4-BE49-F238E27FC236}">
                <a16:creationId xmlns:a16="http://schemas.microsoft.com/office/drawing/2014/main" id="{87CB0D3A-503F-0EAF-E86B-F4F435B86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836712"/>
            <a:ext cx="2253532" cy="114706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3E33-1695-7ABD-E741-4E00EE60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-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𝑆𝑙𝑒𝑒𝑝𝑄𝑢𝑎𝑙𝑖𝑡𝑦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𝐶𝑜𝑔𝑛𝑖𝑡𝑖𝑣𝑒𝑇𝑒𝑠𝑡𝑆𝑐𝑜𝑟𝑒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𝑅𝑖𝑠𝑘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𝑠𝑐𝑜𝑟𝑒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question is how to learn the coefficients (weights in ML terms)?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training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5A3165-8C03-4A21-9AE7-473C60450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042A9-49A1-24FA-1986-0A5DCCA6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017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4771-008E-02FA-ABE2-E48750ED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your LR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57D0-CA75-AE9A-36B2-68BB185B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Absolute Error (MAE)</a:t>
            </a: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Mean Squared Error (MSE)</a:t>
            </a:r>
            <a:endParaRPr lang="en-GB" dirty="0">
              <a:solidFill>
                <a:srgbClr val="111111"/>
              </a:solidFill>
            </a:endParaRPr>
          </a:p>
          <a:p>
            <a:r>
              <a:rPr lang="en-GB" i="0" u="none" strike="noStrike" dirty="0">
                <a:solidFill>
                  <a:srgbClr val="111111"/>
                </a:solidFill>
                <a:effectLst/>
              </a:rPr>
              <a:t>Root Mean Squared Error (RMSE)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89068-9393-6573-25C1-31F50DFC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11</a:t>
            </a:fld>
            <a:endParaRPr lang="en-GB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/>
              <p:nvPr/>
            </p:nvSpPr>
            <p:spPr>
              <a:xfrm>
                <a:off x="5730240" y="1123950"/>
                <a:ext cx="54864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80A7C-14DA-BF72-DC4C-39247D75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1123950"/>
                <a:ext cx="5486400" cy="848566"/>
              </a:xfrm>
              <a:prstGeom prst="rect">
                <a:avLst/>
              </a:prstGeom>
              <a:blipFill>
                <a:blip r:embed="rId2"/>
                <a:stretch>
                  <a:fillRect t="-100000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/>
              <p:nvPr/>
            </p:nvSpPr>
            <p:spPr>
              <a:xfrm>
                <a:off x="5730240" y="2404164"/>
                <a:ext cx="54864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CC7342-4143-FD87-5A4B-8CCEAB07B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2404164"/>
                <a:ext cx="5486400" cy="848566"/>
              </a:xfrm>
              <a:prstGeom prst="rect">
                <a:avLst/>
              </a:prstGeom>
              <a:blipFill>
                <a:blip r:embed="rId3"/>
                <a:stretch>
                  <a:fillRect t="-100000" b="-151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/>
              <p:nvPr/>
            </p:nvSpPr>
            <p:spPr>
              <a:xfrm>
                <a:off x="5836771" y="3684378"/>
                <a:ext cx="548640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697D67-62FD-7F84-1C64-61E4EF6F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71" y="3684378"/>
                <a:ext cx="5486400" cy="1169936"/>
              </a:xfrm>
              <a:prstGeom prst="rect">
                <a:avLst/>
              </a:prstGeom>
              <a:blipFill>
                <a:blip r:embed="rId4"/>
                <a:stretch>
                  <a:fillRect t="-56383" b="-97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2134-9BCB-0854-3561-40483D5A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E4BA-0083-F430-8106-008F9912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The process of applyin</a:t>
            </a:r>
            <a:r>
              <a:rPr lang="en-GB" dirty="0"/>
              <a:t>g </a:t>
            </a:r>
            <a:r>
              <a:rPr lang="en-GB" dirty="0">
                <a:effectLst/>
              </a:rPr>
              <a:t>a linear combination of the inputs, as before, but then we pass this through a logistics function, is called logistic regression due to its similarity to linear regression (</a:t>
            </a:r>
            <a:r>
              <a:rPr lang="en-GB" dirty="0">
                <a:solidFill>
                  <a:srgbClr val="FF0000"/>
                </a:solidFill>
                <a:effectLst/>
              </a:rPr>
              <a:t>although it is a form of classification, not regression</a:t>
            </a:r>
            <a:r>
              <a:rPr lang="en-GB" dirty="0">
                <a:effectLst/>
              </a:rPr>
              <a:t>!).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4787-30AD-F45B-5986-A68F207B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7" name="Picture 6" descr="Chart, histogram, rectangle&#10;&#10;Description automatically generated">
            <a:extLst>
              <a:ext uri="{FF2B5EF4-FFF2-40B4-BE49-F238E27FC236}">
                <a16:creationId xmlns:a16="http://schemas.microsoft.com/office/drawing/2014/main" id="{7D7F34D0-5C23-A25E-A762-989AA8A6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75" y="2918829"/>
            <a:ext cx="4461331" cy="331846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7D0C02-F0B3-3836-6196-A7FD6D776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94" y="3947458"/>
            <a:ext cx="4937110" cy="9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1AB8-7760-18E2-1294-8EB11B4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K-nearest neighbours - example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B8CE-BFFB-B86E-FFC7-4CB456EE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DC6313C-5853-4F6D-867B-E4187A06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26" y="1127760"/>
            <a:ext cx="6326534" cy="49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7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5CED-E583-F515-F5D5-CE4F8256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effectLst/>
                  </a:rPr>
                  <a:t>The idea is simple: we split the training data into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>
                    <a:effectLst/>
                  </a:rPr>
                  <a:t> folds; then, for each fold </a:t>
                </a:r>
                <a14:m>
                  <m:oMath xmlns:m="http://schemas.openxmlformats.org/officeDocument/2006/math"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 ∈ {1, . . . , 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>
                    <a:effectLst/>
                  </a:rPr>
                  <a:t>, we train on all the folds but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and test on the </a:t>
                </a:r>
                <a:r>
                  <a:rPr lang="en-GB" dirty="0" err="1">
                    <a:effectLst/>
                  </a:rPr>
                  <a:t>k’th</a:t>
                </a:r>
                <a:r>
                  <a:rPr lang="en-GB" dirty="0">
                    <a:effectLst/>
                  </a:rPr>
                  <a:t>, in a round-robin </a:t>
                </a:r>
                <a:r>
                  <a:rPr lang="en-GB" dirty="0"/>
                  <a:t>fashion</a:t>
                </a:r>
                <a:r>
                  <a:rPr lang="en-GB" dirty="0">
                    <a:effectLst/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E0485-AB7A-C130-A53F-7FDCD07E0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B904-0827-C1D6-B36F-0830538B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AE3437A-054B-B0A5-4E25-72199F7CF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2824133"/>
            <a:ext cx="501396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6905-CD0F-D43F-5B45-70BA52E8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- in Scikit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45E0-EE55-5B96-7BB7-5848F010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https://scikit-</a:t>
            </a:r>
            <a:r>
              <a:rPr lang="en-GB" dirty="0" err="1"/>
              <a:t>learn.org</a:t>
            </a:r>
            <a:r>
              <a:rPr lang="en-GB" dirty="0"/>
              <a:t>/stable/modules/</a:t>
            </a:r>
            <a:r>
              <a:rPr lang="en-GB" dirty="0" err="1"/>
              <a:t>cross_validation.html#cross-validation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6CF9-D030-498A-BEF1-7C9A423B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15</a:t>
            </a:fld>
            <a:endParaRPr lang="en-GB" alt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FADF82-3688-B420-3693-4ED8B3F8B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94" y="2163130"/>
            <a:ext cx="7105613" cy="45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110E-FDCE-7C80-3D8D-7128C0D8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L1 Regularisation (Lasso)*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Lasso is an acronym for Least Absolute Shrinkage and Selection Operator.</a:t>
                </a:r>
              </a:p>
              <a:p>
                <a:r>
                  <a:rPr lang="en-GB" dirty="0"/>
                  <a:t>Lasso regression is a regression model that uses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regularisation. </a:t>
                </a:r>
              </a:p>
              <a:p>
                <a:r>
                  <a:rPr lang="en-GB" dirty="0"/>
                  <a:t>In LASSO, we modify the optimisation function and add a coefficient, which is calculated based on the square of weights (parameters).</a:t>
                </a:r>
              </a:p>
              <a:p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336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36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36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36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3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36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3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sz="33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336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36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336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6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336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b="0" i="0" u="none" strike="noStrike" dirty="0">
                  <a:solidFill>
                    <a:srgbClr val="3A3B41"/>
                  </a:solidFill>
                  <a:effectLst/>
                  <a:latin typeface="Lora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204E5-577F-AD2E-480E-4B71292FB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b="-30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14E7-F898-A40C-7D19-ACB0E5F8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8039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GB" dirty="0"/>
                  <a:t>regularisation (Ridge)*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EEF82-7C5A-597E-A0D2-4E7E33808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Ridge regression sum of squared weight values as the penalty term in the optimisation function.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09BA8-8775-B6C6-DA98-9367F6722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F4EC-F60E-CC92-9D46-8D98940A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576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4D01-6ACF-A51D-922B-21B48A6E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and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key difference between these two techniques is that lasso shrinks the less important feature’s coefficient to zero, thus, removing some features altogether. </a:t>
                </a:r>
              </a:p>
              <a:p>
                <a:r>
                  <a:rPr lang="en-GB" dirty="0"/>
                  <a:t>In other words,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regularisation works well for feature selection in case we have a huge number of features.</a:t>
                </a:r>
              </a:p>
              <a:p>
                <a:endParaRPr lang="en-GB" dirty="0"/>
              </a:p>
              <a:p>
                <a:r>
                  <a:rPr lang="en-GB" dirty="0"/>
                  <a:t>Ridge reduces the complexity of the model by shrinking the coefficient (penalising higher weights).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1933E-645F-2FA9-EC48-8425E0B4C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018" r="-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DA3D-4221-05D9-384B-2701EF44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24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A235-2B39-F770-1149-AF82306A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 Rule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490CA-BFBA-FC2E-491D-2FBAF857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19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/>
              <p:nvPr/>
            </p:nvSpPr>
            <p:spPr>
              <a:xfrm>
                <a:off x="3257248" y="2478495"/>
                <a:ext cx="5152500" cy="1344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84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38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l-GR" sz="384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384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84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84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GB" sz="384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384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C198F-9DC4-239A-2C29-19695128A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248" y="2478495"/>
                <a:ext cx="5152500" cy="1344086"/>
              </a:xfrm>
              <a:prstGeom prst="rect">
                <a:avLst/>
              </a:prstGeom>
              <a:blipFill>
                <a:blip r:embed="rId2"/>
                <a:stretch>
                  <a:fillRect r="-737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2B4F7C0-EB28-D84E-139A-989B8656F1D6}"/>
              </a:ext>
            </a:extLst>
          </p:cNvPr>
          <p:cNvSpPr/>
          <p:nvPr/>
        </p:nvSpPr>
        <p:spPr>
          <a:xfrm>
            <a:off x="1689110" y="1739600"/>
            <a:ext cx="1568137" cy="73517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Posterior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1585D8D-AB70-4CBE-8ECE-18D798FA99AB}"/>
              </a:ext>
            </a:extLst>
          </p:cNvPr>
          <p:cNvSpPr/>
          <p:nvPr/>
        </p:nvSpPr>
        <p:spPr>
          <a:xfrm>
            <a:off x="4364971" y="1268760"/>
            <a:ext cx="1568137" cy="735178"/>
          </a:xfrm>
          <a:prstGeom prst="wedgeRoundRectCallout">
            <a:avLst>
              <a:gd name="adj1" fmla="val 68608"/>
              <a:gd name="adj2" fmla="val 107623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Likelihood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356BD59-FE16-1E16-0EBC-7A52589BA653}"/>
              </a:ext>
            </a:extLst>
          </p:cNvPr>
          <p:cNvSpPr/>
          <p:nvPr/>
        </p:nvSpPr>
        <p:spPr>
          <a:xfrm>
            <a:off x="7737783" y="1268760"/>
            <a:ext cx="1085327" cy="735178"/>
          </a:xfrm>
          <a:prstGeom prst="wedgeRoundRectCallout">
            <a:avLst>
              <a:gd name="adj1" fmla="val -52177"/>
              <a:gd name="adj2" fmla="val 119772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Prior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DDF7B8-018D-D890-D2BF-F31ABC6B9E9C}"/>
              </a:ext>
            </a:extLst>
          </p:cNvPr>
          <p:cNvSpPr/>
          <p:nvPr/>
        </p:nvSpPr>
        <p:spPr>
          <a:xfrm>
            <a:off x="5022511" y="4811554"/>
            <a:ext cx="2146978" cy="759461"/>
          </a:xfrm>
          <a:prstGeom prst="wedgeRoundRectCallout">
            <a:avLst>
              <a:gd name="adj1" fmla="val 38952"/>
              <a:gd name="adj2" fmla="val -163021"/>
              <a:gd name="adj3" fmla="val 16667"/>
            </a:avLst>
          </a:prstGeom>
          <a:solidFill>
            <a:srgbClr val="FFC000">
              <a:alpha val="29125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Gill Sans MT" panose="020B0502020104020203" pitchFamily="34" charset="77"/>
              </a:rPr>
              <a:t>Marginalisation</a:t>
            </a:r>
          </a:p>
        </p:txBody>
      </p:sp>
    </p:spTree>
    <p:extLst>
      <p:ext uri="{BB962C8B-B14F-4D97-AF65-F5344CB8AC3E}">
        <p14:creationId xmlns:p14="http://schemas.microsoft.com/office/powerpoint/2010/main" val="39628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FFF9-B82E-C9CD-3481-9ED04177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Day 1: What you are going to learn in this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EB95-C049-7C52-674F-C78FEDB0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machine learning topics and concepts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Hands-on skills on how to:</a:t>
            </a:r>
          </a:p>
          <a:p>
            <a:pPr lvl="1"/>
            <a:r>
              <a:rPr lang="en-US" sz="2160" dirty="0"/>
              <a:t>Decide and choose suitable models </a:t>
            </a:r>
          </a:p>
          <a:p>
            <a:pPr lvl="1"/>
            <a:r>
              <a:rPr lang="en-US" sz="2160" dirty="0"/>
              <a:t>Design machine learning tasks/experiments</a:t>
            </a:r>
          </a:p>
          <a:p>
            <a:pPr lvl="1"/>
            <a:r>
              <a:rPr lang="en-US" sz="2160" dirty="0"/>
              <a:t>Choose and apply suitable metrics to evaluate the models</a:t>
            </a:r>
          </a:p>
          <a:p>
            <a:pPr lvl="1"/>
            <a:r>
              <a:rPr lang="en-US" sz="2160" dirty="0"/>
              <a:t>Identify and resolve common issues such as overfitting/underfitting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95DF0-E545-4A4D-B39F-882E9F99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906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2F67-0ECD-CAEC-7C29-EB0ECBF9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4BE5-3170-8925-9854-34110C6E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call it Naïve because it assumes that all the features are independent. In practice, this is not always true – but this assumption allows us to apply the Bayesian theorem: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42A72-28A9-9593-ECF1-298F0EEA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00E2535-CEF0-A173-7731-DBFDF1F7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083362"/>
            <a:ext cx="6260614" cy="12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A8AE-B546-379E-4A9E-EB44434F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in one 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F361-49E0-E910-78E2-9A2A168B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/>
              <p:nvPr/>
            </p:nvSpPr>
            <p:spPr>
              <a:xfrm>
                <a:off x="1158240" y="1527989"/>
                <a:ext cx="2780313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ED662-1031-F4EC-2B95-27041580C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1527989"/>
                <a:ext cx="2780313" cy="892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/>
              <p:nvPr/>
            </p:nvSpPr>
            <p:spPr>
              <a:xfrm>
                <a:off x="1158240" y="4038294"/>
                <a:ext cx="3012748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𝑆𝑒𝑛𝑠𝑒𝑡𝑖𝑣𝑖𝑡𝑦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ACDEF-5FFB-54FA-6FDB-9BE58A5F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4038294"/>
                <a:ext cx="3012748" cy="892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/>
              <p:nvPr/>
            </p:nvSpPr>
            <p:spPr>
              <a:xfrm>
                <a:off x="1140325" y="5109279"/>
                <a:ext cx="2984728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FC0F96-A365-471E-8416-7CD5E7D5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25" y="5109279"/>
                <a:ext cx="2984728" cy="892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/>
              <p:nvPr/>
            </p:nvSpPr>
            <p:spPr>
              <a:xfrm>
                <a:off x="1158240" y="2519227"/>
                <a:ext cx="2406877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B2E7F-CF94-04F9-C5CC-3A2F1534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2519227"/>
                <a:ext cx="2406877" cy="8924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/>
              <p:nvPr/>
            </p:nvSpPr>
            <p:spPr>
              <a:xfrm>
                <a:off x="5231905" y="1497319"/>
                <a:ext cx="3698448" cy="899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64935-E6B5-A9F7-5EFC-02B18AD8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5" y="1497319"/>
                <a:ext cx="3698448" cy="899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/>
              <p:nvPr/>
            </p:nvSpPr>
            <p:spPr>
              <a:xfrm>
                <a:off x="5323390" y="2598974"/>
                <a:ext cx="4010650" cy="89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146DF-A58B-7342-420C-20D79EA4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390" y="2598974"/>
                <a:ext cx="4010650" cy="8924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1D7AF19-7E2E-9D9D-BEE0-DDC0605BB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38" y="3827805"/>
            <a:ext cx="2809124" cy="27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3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E53D-278A-2052-8BD7-C4F0053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applying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53ADF9-63BD-C075-3761-77E24A62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7371EB-63CC-9AB6-D5A1-E41CBE01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116014"/>
            <a:ext cx="9326880" cy="4838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7D4C3-5C50-98CA-9C9F-709C5F6FA803}"/>
              </a:ext>
            </a:extLst>
          </p:cNvPr>
          <p:cNvSpPr txBox="1"/>
          <p:nvPr/>
        </p:nvSpPr>
        <p:spPr>
          <a:xfrm>
            <a:off x="1775520" y="5954770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772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B92-1556-E6F8-66DC-75497CBF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polynomial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DC5F4-5992-47A5-D3F7-3A3FC17D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1CD895-2EB1-010B-4AB3-22D5071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62" y="1329313"/>
            <a:ext cx="9326880" cy="16140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1D756C-E186-9CF5-1A16-1F6FFF874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87" y="3241944"/>
            <a:ext cx="6585019" cy="3312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DAB15-04F9-4E8A-A349-5C9CDFEC22A4}"/>
              </a:ext>
            </a:extLst>
          </p:cNvPr>
          <p:cNvSpPr txBox="1"/>
          <p:nvPr/>
        </p:nvSpPr>
        <p:spPr>
          <a:xfrm>
            <a:off x="1791389" y="6503510"/>
            <a:ext cx="6718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xavierbourretsicotte.github.io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Kernel_feature_map.html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8468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FD70-EBF7-D622-9A5A-ADD36429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Example: SVM for a linearly separable set of 2d-points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5DBFA-9D1B-0E5D-9F42-27CA1F38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D9796-AB08-B538-78D1-B0DA7681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03" y="1503000"/>
            <a:ext cx="4945082" cy="487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FC8EB-487B-2F7A-E7A7-E550395CFBBA}"/>
              </a:ext>
            </a:extLst>
          </p:cNvPr>
          <p:cNvSpPr txBox="1"/>
          <p:nvPr/>
        </p:nvSpPr>
        <p:spPr>
          <a:xfrm>
            <a:off x="1150531" y="6389688"/>
            <a:ext cx="7322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Source: https://</a:t>
            </a:r>
            <a:r>
              <a:rPr lang="en-GB" sz="1000" dirty="0" err="1">
                <a:latin typeface="Gill Sans MT" panose="020B0502020104020203" pitchFamily="34" charset="77"/>
              </a:rPr>
              <a:t>vovkos.github.io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doxyrest</a:t>
            </a:r>
            <a:r>
              <a:rPr lang="en-GB" sz="1000" dirty="0">
                <a:latin typeface="Gill Sans MT" panose="020B0502020104020203" pitchFamily="34" charset="77"/>
              </a:rPr>
              <a:t>-showcase/</a:t>
            </a:r>
            <a:r>
              <a:rPr lang="en-GB" sz="1000" dirty="0" err="1">
                <a:latin typeface="Gill Sans MT" panose="020B0502020104020203" pitchFamily="34" charset="77"/>
              </a:rPr>
              <a:t>opencv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sphinx_rtd_theme</a:t>
            </a:r>
            <a:r>
              <a:rPr lang="en-GB" sz="1000" dirty="0">
                <a:latin typeface="Gill Sans MT" panose="020B0502020104020203" pitchFamily="34" charset="77"/>
              </a:rPr>
              <a:t>/</a:t>
            </a:r>
            <a:r>
              <a:rPr lang="en-GB" sz="1000" dirty="0" err="1">
                <a:latin typeface="Gill Sans MT" panose="020B0502020104020203" pitchFamily="34" charset="77"/>
              </a:rPr>
              <a:t>page_tutorial_introduction_to_svm.html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914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58DF-ED5B-F52A-4D9E-A8AD54EB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Using DTs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24773-C2BE-F2CF-4BB3-799469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BE566FA-3F32-8D42-5FB3-94E459693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b="52121"/>
          <a:stretch/>
        </p:blipFill>
        <p:spPr bwMode="auto">
          <a:xfrm>
            <a:off x="609601" y="2478494"/>
            <a:ext cx="5277474" cy="32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60546C0F-7B9B-7B96-4114-BE63E8E27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50232"/>
          <a:stretch/>
        </p:blipFill>
        <p:spPr bwMode="auto">
          <a:xfrm>
            <a:off x="5643522" y="2042344"/>
            <a:ext cx="5659836" cy="34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27C18-BD8E-D2A3-9F49-831BB46DC0A7}"/>
              </a:ext>
            </a:extLst>
          </p:cNvPr>
          <p:cNvSpPr txBox="1"/>
          <p:nvPr/>
        </p:nvSpPr>
        <p:spPr>
          <a:xfrm>
            <a:off x="1004932" y="6245193"/>
            <a:ext cx="976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Valdes, G., Luna, J., Eaton, 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et al.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MediBoost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: a Patient Stratification Tool for Interpretable Decision Making in the Era of Precision Medicine.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6, 37854 (2016).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/10.1038/srep37854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101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ECBD-32A6-02E9-9BCA-DA3CECDE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92245-E990-9E90-EAAF-CD0DE55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AC02FF1A-4BC7-D653-8439-A23BCFB1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99" y="952872"/>
            <a:ext cx="5599301" cy="531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DCBAC-E3AE-8207-792D-98037AB2D28F}"/>
              </a:ext>
            </a:extLst>
          </p:cNvPr>
          <p:cNvSpPr txBox="1"/>
          <p:nvPr/>
        </p:nvSpPr>
        <p:spPr>
          <a:xfrm>
            <a:off x="825015" y="6330015"/>
            <a:ext cx="9626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Source: 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Malebary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S.J., Khan, Y.D. Evaluating machine learning methodologies for identification of cancer driver genes. </a:t>
            </a:r>
            <a:r>
              <a:rPr lang="en-GB" sz="1000" i="1" dirty="0">
                <a:solidFill>
                  <a:srgbClr val="222222"/>
                </a:solidFill>
                <a:latin typeface="Gill Sans MT" panose="020B0502020104020203" pitchFamily="34" charset="77"/>
              </a:rPr>
              <a:t>Sci Rep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 </a:t>
            </a:r>
            <a:r>
              <a:rPr lang="en-GB" sz="1000" b="1" dirty="0">
                <a:solidFill>
                  <a:srgbClr val="222222"/>
                </a:solidFill>
                <a:latin typeface="Gill Sans MT" panose="020B0502020104020203" pitchFamily="34" charset="77"/>
              </a:rPr>
              <a:t>11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, 12281 (2021). https://</a:t>
            </a:r>
            <a:r>
              <a:rPr lang="en-GB" sz="1000" dirty="0" err="1">
                <a:solidFill>
                  <a:srgbClr val="222222"/>
                </a:solidFill>
                <a:latin typeface="Gill Sans MT" panose="020B0502020104020203" pitchFamily="34" charset="77"/>
              </a:rPr>
              <a:t>doi.org</a:t>
            </a:r>
            <a:r>
              <a:rPr lang="en-GB" sz="1000" dirty="0">
                <a:solidFill>
                  <a:srgbClr val="222222"/>
                </a:solidFill>
                <a:latin typeface="Gill Sans MT" panose="020B0502020104020203" pitchFamily="34" charset="77"/>
              </a:rPr>
              <a:t>/10.1038/s41598-021-91656-8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95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2D1F-6C35-D3BA-4B1D-35B0E4A8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NN with an activation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3251C-4400-3693-027B-1B21C9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82F7CC-A2CA-EE65-1660-64A15271DA27}"/>
              </a:ext>
            </a:extLst>
          </p:cNvPr>
          <p:cNvCxnSpPr>
            <a:cxnSpLocks/>
          </p:cNvCxnSpPr>
          <p:nvPr/>
        </p:nvCxnSpPr>
        <p:spPr>
          <a:xfrm>
            <a:off x="6316339" y="2357711"/>
            <a:ext cx="0" cy="643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1BAA2F-873D-7ADE-6948-EC4065570FEB}"/>
              </a:ext>
            </a:extLst>
          </p:cNvPr>
          <p:cNvSpPr/>
          <p:nvPr/>
        </p:nvSpPr>
        <p:spPr>
          <a:xfrm>
            <a:off x="6058867" y="1921225"/>
            <a:ext cx="504056" cy="4364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900440-900D-8CF0-01B1-949535B17D1F}"/>
              </a:ext>
            </a:extLst>
          </p:cNvPr>
          <p:cNvSpPr/>
          <p:nvPr/>
        </p:nvSpPr>
        <p:spPr>
          <a:xfrm>
            <a:off x="2783633" y="2204865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11427-36C0-4177-4E5A-7DF527123597}"/>
              </a:ext>
            </a:extLst>
          </p:cNvPr>
          <p:cNvSpPr/>
          <p:nvPr/>
        </p:nvSpPr>
        <p:spPr>
          <a:xfrm>
            <a:off x="2777705" y="4827653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8938A-CFAF-DAA4-5199-39F863434F02}"/>
              </a:ext>
            </a:extLst>
          </p:cNvPr>
          <p:cNvSpPr/>
          <p:nvPr/>
        </p:nvSpPr>
        <p:spPr>
          <a:xfrm>
            <a:off x="2777705" y="3549491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38FE-3437-47E8-C25A-81241C63048E}"/>
              </a:ext>
            </a:extLst>
          </p:cNvPr>
          <p:cNvCxnSpPr>
            <a:cxnSpLocks/>
          </p:cNvCxnSpPr>
          <p:nvPr/>
        </p:nvCxnSpPr>
        <p:spPr>
          <a:xfrm>
            <a:off x="3569792" y="2749362"/>
            <a:ext cx="1950144" cy="7547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46ED8-4502-43FF-55A9-7876FB55EA2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569793" y="3945535"/>
            <a:ext cx="1806128" cy="235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12DB5-16F1-BC0E-D049-4E078ABC39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569792" y="4460216"/>
            <a:ext cx="1950144" cy="7634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A9F601-AAD1-29D8-8BF1-E19FF92108A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326065" y="3969060"/>
            <a:ext cx="2108459" cy="6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44C31A-A0BC-9CDA-95C3-D413FCC6A5B8}"/>
              </a:ext>
            </a:extLst>
          </p:cNvPr>
          <p:cNvSpPr/>
          <p:nvPr/>
        </p:nvSpPr>
        <p:spPr>
          <a:xfrm>
            <a:off x="9434524" y="3573712"/>
            <a:ext cx="792088" cy="7920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9637E-3504-9750-C449-E9A691B312B2}"/>
              </a:ext>
            </a:extLst>
          </p:cNvPr>
          <p:cNvSpPr txBox="1"/>
          <p:nvPr/>
        </p:nvSpPr>
        <p:spPr>
          <a:xfrm>
            <a:off x="9646173" y="3735697"/>
            <a:ext cx="36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/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9CCD36-102D-5AC0-6BAB-003B0E28E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2380935"/>
                <a:ext cx="445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/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90C2E0-0E0E-BFC6-7134-18E9BBFC7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02" y="3688229"/>
                <a:ext cx="44580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/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516F0-475C-0D33-E051-E6EDEF0CB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254" y="4973223"/>
                <a:ext cx="445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/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351F71-760B-F3BE-4016-4CF0C18A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63" y="3493025"/>
                <a:ext cx="7920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/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7D8B7E-3DD8-687C-ABBD-95CCFDF8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2527763"/>
                <a:ext cx="792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/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748189-F117-7D8B-9295-47364CE71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36" y="4410501"/>
                <a:ext cx="792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/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555E2B-2E94-FEFA-4391-9D91B3F6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598" y="5345137"/>
                <a:ext cx="3459910" cy="848758"/>
              </a:xfrm>
              <a:prstGeom prst="rect">
                <a:avLst/>
              </a:prstGeom>
              <a:blipFill>
                <a:blip r:embed="rId8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B3FB558-963D-BE06-4D8F-A703F49DF840}"/>
              </a:ext>
            </a:extLst>
          </p:cNvPr>
          <p:cNvSpPr/>
          <p:nvPr/>
        </p:nvSpPr>
        <p:spPr>
          <a:xfrm>
            <a:off x="7932420" y="3561252"/>
            <a:ext cx="792088" cy="792088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730CC1-143E-7669-856D-EE8FC8E7B98C}"/>
              </a:ext>
            </a:extLst>
          </p:cNvPr>
          <p:cNvSpPr/>
          <p:nvPr/>
        </p:nvSpPr>
        <p:spPr>
          <a:xfrm>
            <a:off x="5375920" y="2996952"/>
            <a:ext cx="1950144" cy="19442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/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8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8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68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8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8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68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8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168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390CAC-AE66-9EE5-FEBC-929DCA0C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19" y="3474955"/>
                <a:ext cx="1944212" cy="798295"/>
              </a:xfrm>
              <a:prstGeom prst="rect">
                <a:avLst/>
              </a:prstGeom>
              <a:blipFill>
                <a:blip r:embed="rId9"/>
                <a:stretch>
                  <a:fillRect l="-25325" t="-100000" b="-15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5A30978-9E88-45E3-329C-15B6AE8697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0547" y="3809513"/>
            <a:ext cx="395832" cy="345636"/>
          </a:xfrm>
          <a:prstGeom prst="bentConnector3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228BDBAA-FB42-FFF1-74BE-8D485AA43C0E}"/>
              </a:ext>
            </a:extLst>
          </p:cNvPr>
          <p:cNvSpPr/>
          <p:nvPr/>
        </p:nvSpPr>
        <p:spPr>
          <a:xfrm rot="16200000">
            <a:off x="6964892" y="3391728"/>
            <a:ext cx="570001" cy="3459910"/>
          </a:xfrm>
          <a:prstGeom prst="leftBrace">
            <a:avLst/>
          </a:prstGeom>
          <a:ln>
            <a:solidFill>
              <a:srgbClr val="FF0000">
                <a:alpha val="64242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9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B2A-872E-5942-A31F-CD4EDB9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D196B-99C1-7A44-A7CE-B5C5301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28</a:t>
            </a:fld>
            <a:endParaRPr lang="en-GB" alt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53D55-EF41-3743-9700-4ED13771D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412776"/>
            <a:ext cx="2870200" cy="6096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EEA80-E8A5-5144-951E-F4EEE698F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34" y="2432050"/>
            <a:ext cx="4559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6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C8A5-839A-152E-11B2-59765D58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9FAC1-A5F0-51EC-37BC-E4E518FE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Using images by </a:t>
            </a:r>
            <a:r>
              <a:rPr lang="en-GB" b="0" i="1" u="none" strike="noStrike" dirty="0">
                <a:effectLst/>
              </a:rPr>
              <a:t>flattening</a:t>
            </a:r>
            <a:r>
              <a:rPr lang="en-GB" b="0" i="0" u="none" strike="noStrike" dirty="0">
                <a:effectLst/>
              </a:rPr>
              <a:t> the images means overlooking the spatial relation between pixels. </a:t>
            </a:r>
          </a:p>
          <a:p>
            <a:r>
              <a:rPr lang="en-GB" b="0" i="0" u="none" strike="noStrike" dirty="0">
                <a:effectLst/>
              </a:rPr>
              <a:t>This deeply unsatisfying approach could be a very simple solution in order to feed the resulting one-dimensional vectors through a fully connected MLP or other probabilistic models.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8C4-C774-E364-70F3-555ADE55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1026" name="Picture 2" descr="Magnetic resonance imaging of the brain - Wikipedia">
            <a:extLst>
              <a:ext uri="{FF2B5EF4-FFF2-40B4-BE49-F238E27FC236}">
                <a16:creationId xmlns:a16="http://schemas.microsoft.com/office/drawing/2014/main" id="{1C844A62-A0BD-62B0-4989-7A74A378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649" y="3429001"/>
            <a:ext cx="2431882" cy="25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BCAD-9F55-0CAD-E513-164F1394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Day 1: </a:t>
            </a:r>
            <a:r>
              <a:rPr lang="en-GB" dirty="0"/>
              <a:t>By the end of this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04FBA-BE6C-26E8-F04F-E32A1976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should be able to:</a:t>
            </a:r>
          </a:p>
          <a:p>
            <a:pPr lvl="1"/>
            <a:r>
              <a:rPr lang="en-GB" sz="2400" dirty="0">
                <a:ea typeface="ＭＳ Ｐゴシック" charset="0"/>
              </a:rPr>
              <a:t>Construct machine learning experiments</a:t>
            </a:r>
          </a:p>
          <a:p>
            <a:pPr lvl="1"/>
            <a:r>
              <a:rPr lang="en-GB" sz="2400" dirty="0">
                <a:ea typeface="ＭＳ Ｐゴシック" charset="0"/>
              </a:rPr>
              <a:t>Create and run different probabilistic/statistical learning and deep learning models</a:t>
            </a:r>
          </a:p>
          <a:p>
            <a:pPr lvl="1"/>
            <a:r>
              <a:rPr lang="en-GB" sz="2400" dirty="0">
                <a:ea typeface="ＭＳ Ｐゴシック" charset="0"/>
              </a:rPr>
              <a:t>Read and interpret existing work and assess their applicability/validity [to different use cases]</a:t>
            </a:r>
          </a:p>
          <a:p>
            <a:pPr lvl="1"/>
            <a:r>
              <a:rPr lang="en-GB" sz="2400" dirty="0">
                <a:ea typeface="ＭＳ Ｐゴシック" charset="0"/>
              </a:rPr>
              <a:t>Be familiar with common concepts such as training/test, cross-validation, performance evaluation metrics</a:t>
            </a:r>
          </a:p>
          <a:p>
            <a:pPr lvl="1"/>
            <a:r>
              <a:rPr lang="en-GB" sz="2400" dirty="0">
                <a:ea typeface="ＭＳ Ｐゴシック" charset="0"/>
              </a:rPr>
              <a:t>Learn common issues and pitfalls in developing ML models</a:t>
            </a:r>
          </a:p>
          <a:p>
            <a:pPr lvl="1"/>
            <a:r>
              <a:rPr lang="en-GB" sz="2400" dirty="0">
                <a:ea typeface="ＭＳ Ｐゴシック" charset="0"/>
              </a:rPr>
              <a:t>Obtain practical experience in developing ML models and running (simple) experiments.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C6A5-167E-E5FF-51C1-09F52E19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961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34E4-D733-FCFA-BB5E-D7562D2A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edge detection: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6C015-3BA5-7C68-6CAB-AFC955B1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30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92E59-A1B9-73D5-C906-298094863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1"/>
          <a:stretch/>
        </p:blipFill>
        <p:spPr>
          <a:xfrm>
            <a:off x="2293978" y="1614398"/>
            <a:ext cx="5303520" cy="518458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3E68E0-7BFA-FF5B-3343-491EE5206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t="32525" r="12094" b="4803"/>
          <a:stretch/>
        </p:blipFill>
        <p:spPr>
          <a:xfrm>
            <a:off x="6096000" y="3026979"/>
            <a:ext cx="4925347" cy="38109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6996B0-8ABF-746C-833A-49A06F165BD6}"/>
              </a:ext>
            </a:extLst>
          </p:cNvPr>
          <p:cNvCxnSpPr>
            <a:cxnSpLocks/>
          </p:cNvCxnSpPr>
          <p:nvPr/>
        </p:nvCxnSpPr>
        <p:spPr>
          <a:xfrm>
            <a:off x="4192702" y="2631242"/>
            <a:ext cx="3404796" cy="452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D4D5AC3-1976-B43D-300A-E701A977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2985255" y="2576245"/>
            <a:ext cx="1209734" cy="65204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4F77F6-51B9-3189-B05E-3A1EE6F5EDAE}"/>
              </a:ext>
            </a:extLst>
          </p:cNvPr>
          <p:cNvCxnSpPr>
            <a:cxnSpLocks/>
          </p:cNvCxnSpPr>
          <p:nvPr/>
        </p:nvCxnSpPr>
        <p:spPr>
          <a:xfrm>
            <a:off x="4192702" y="3202939"/>
            <a:ext cx="3404796" cy="53246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3B311-6B46-7945-29EC-123FDB33AFA7}"/>
              </a:ext>
            </a:extLst>
          </p:cNvPr>
          <p:cNvCxnSpPr>
            <a:cxnSpLocks/>
          </p:cNvCxnSpPr>
          <p:nvPr/>
        </p:nvCxnSpPr>
        <p:spPr>
          <a:xfrm>
            <a:off x="2985254" y="3202940"/>
            <a:ext cx="3402509" cy="5811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ED233B-6762-D648-7EF7-D7297375A224}"/>
              </a:ext>
            </a:extLst>
          </p:cNvPr>
          <p:cNvCxnSpPr>
            <a:cxnSpLocks/>
          </p:cNvCxnSpPr>
          <p:nvPr/>
        </p:nvCxnSpPr>
        <p:spPr>
          <a:xfrm>
            <a:off x="2985255" y="2632104"/>
            <a:ext cx="3369974" cy="5018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BD955C5-F287-CFBD-08EF-3C41A3D34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r="8523"/>
          <a:stretch/>
        </p:blipFill>
        <p:spPr>
          <a:xfrm>
            <a:off x="6387763" y="3083361"/>
            <a:ext cx="1209734" cy="652042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082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C 0.11771 0.03027 0.23559 0.06083 0.30069 0.07277 C 0.36562 0.08472 0.36024 0.07055 0.38923 0.07083 C 0.41857 0.07111 0.44844 0.07444 0.47569 0.07444 C 0.50278 0.07444 0.5526 0.07083 0.5526 0.07111 C 0.57864 0.07 0.68246 0.05083 0.63316 0.06888 C 0.5835 0.08722 0.30208 0.15888 0.25642 0.18 C 0.21041 0.20083 0.33142 0.19361 0.35903 0.195 C 0.38663 0.19666 0.39965 0.19111 0.42205 0.18944 C 0.4441 0.18805 0.47257 0.18527 0.49184 0.18555 C 0.51146 0.18583 0.52187 0.19 0.53854 0.19138 C 0.55521 0.1925 0.59219 0.19333 0.59219 0.19361 C 0.60712 0.19388 0.68646 0.17555 0.62847 0.195 C 0.57048 0.21444 0.28003 0.28805 0.24479 0.30944 C 0.20955 0.33083 0.37344 0.31861 0.41736 0.32277 C 0.46094 0.32638 0.47743 0.33055 0.50729 0.33194 C 0.53663 0.33361 0.59548 0.33194 0.59548 0.33222 C 0.61632 0.33194 0.68767 0.31944 0.63055 0.33194 C 0.57361 0.34444 0.29253 0.39305 0.25399 0.40722 C 0.21528 0.42138 0.39861 0.41666 0.39861 0.41694 C 0.43975 0.41944 0.46927 0.42361 0.50139 0.42416 C 0.53333 0.42444 0.5691 0.41888 0.59114 0.41833 C 0.61302 0.41805 0.68975 0.4125 0.63316 0.42222 C 0.57639 0.43194 0.29653 0.46805 0.25052 0.47666 C 0.20451 0.48527 0.35764 0.47472 0.35764 0.475 L 0.41267 0.47472 C 0.42899 0.47527 0.43923 0.47638 0.45573 0.47666 C 0.47239 0.47694 0.49444 0.47833 0.5118 0.47666 C 0.52916 0.47527 0.54114 0.46916 0.55972 0.4675 C 0.57795 0.46555 0.60937 0.46583 0.62274 0.46555 C 0.63576 0.46527 0.63889 0.46555 0.63889 0.46583 L 0.63889 0.46555 " pathEditMode="relative" rAng="0" ptsTypes="AAAAAAAAAAAAAAAAAAAAAAAAAAAAAAAA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74" y="2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AA84-B883-53C8-3294-DBC1CAF0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kernels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8BB98-1E3C-E7D4-96C8-3956F1C0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613287D-9E96-E42F-3AFA-7C2E793D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35" y="1598981"/>
            <a:ext cx="6135082" cy="2149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C19D5-31E5-B9A1-568F-F66D93C81BC5}"/>
              </a:ext>
            </a:extLst>
          </p:cNvPr>
          <p:cNvSpPr txBox="1"/>
          <p:nvPr/>
        </p:nvSpPr>
        <p:spPr>
          <a:xfrm>
            <a:off x="1516291" y="4372622"/>
            <a:ext cx="8727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Two-dimensional cross-correlation operation. The shaded portions are the first output element as well as the input and kernel tensor elements used for the output computation: </a:t>
            </a:r>
          </a:p>
          <a:p>
            <a:endParaRPr lang="en-GB" dirty="0"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b="0" i="0" u="none" strike="noStrike" dirty="0">
                <a:solidFill>
                  <a:srgbClr val="FF0000"/>
                </a:solidFill>
                <a:effectLst/>
                <a:latin typeface="Gill Sans MT" panose="020B0502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(0×0) + (1×1)+ (3×2)+ (4×3)=19.</a:t>
            </a:r>
            <a:endParaRPr lang="en-GB" dirty="0">
              <a:solidFill>
                <a:srgbClr val="FF0000"/>
              </a:solidFill>
              <a:latin typeface="Gill Sans MT" panose="020B0502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/>
              <p:nvPr/>
            </p:nvSpPr>
            <p:spPr>
              <a:xfrm>
                <a:off x="8040216" y="1489259"/>
                <a:ext cx="3300904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GB" sz="144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1D4AA-9B13-8E5C-481F-CE9BD8B4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1489259"/>
                <a:ext cx="3300904" cy="313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/>
              <p:nvPr/>
            </p:nvSpPr>
            <p:spPr>
              <a:xfrm>
                <a:off x="4311612" y="3842272"/>
                <a:ext cx="3300904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</m:t>
                      </m:r>
                    </m:oMath>
                  </m:oMathPara>
                </a14:m>
                <a:endParaRPr lang="en-GB" sz="144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4D7C5-608A-98A8-0890-3F0FA1695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612" y="3842272"/>
                <a:ext cx="3300904" cy="313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/>
              <p:nvPr/>
            </p:nvSpPr>
            <p:spPr>
              <a:xfrm>
                <a:off x="8242639" y="3065893"/>
                <a:ext cx="3300904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7×2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4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8×3</m:t>
                          </m:r>
                        </m:e>
                      </m:d>
                      <m:r>
                        <a:rPr lang="en-GB" sz="144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=43</m:t>
                      </m:r>
                    </m:oMath>
                  </m:oMathPara>
                </a14:m>
                <a:endParaRPr lang="en-GB" sz="144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E518EF-641D-36D7-87F7-F940DD010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639" y="3065893"/>
                <a:ext cx="3300904" cy="313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E47F00-C2A6-6C25-C68B-34ED80B591E2}"/>
              </a:ext>
            </a:extLst>
          </p:cNvPr>
          <p:cNvCxnSpPr/>
          <p:nvPr/>
        </p:nvCxnSpPr>
        <p:spPr>
          <a:xfrm flipV="1">
            <a:off x="7651373" y="1905953"/>
            <a:ext cx="822067" cy="658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E8EDB3-AE9E-095C-C7D2-0C202DB37F69}"/>
              </a:ext>
            </a:extLst>
          </p:cNvPr>
          <p:cNvCxnSpPr>
            <a:cxnSpLocks/>
          </p:cNvCxnSpPr>
          <p:nvPr/>
        </p:nvCxnSpPr>
        <p:spPr>
          <a:xfrm>
            <a:off x="7824192" y="3232093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C3C75-5E44-A2D3-1F66-2ED175C7BBB5}"/>
              </a:ext>
            </a:extLst>
          </p:cNvPr>
          <p:cNvCxnSpPr>
            <a:cxnSpLocks/>
          </p:cNvCxnSpPr>
          <p:nvPr/>
        </p:nvCxnSpPr>
        <p:spPr>
          <a:xfrm flipH="1">
            <a:off x="6700867" y="3429000"/>
            <a:ext cx="345638" cy="319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9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FB1F-000F-97CF-26D2-712A936F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Padding: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6B88-E287-7E94-D25C-738D1EE1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32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7CE5641-FEA3-39BE-03C0-E755E626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699260"/>
            <a:ext cx="861060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F2D4-0CDC-E988-371B-F66766CE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E9A8C-8DC7-B9F3-1BCE-00CD92CCB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</a:rPr>
              <a:t>Like convolutional layers, </a:t>
            </a:r>
            <a:r>
              <a:rPr lang="en-GB" b="0" i="1" u="none" strike="noStrike" dirty="0">
                <a:effectLst/>
              </a:rPr>
              <a:t>pooling</a:t>
            </a:r>
            <a:r>
              <a:rPr lang="en-GB" b="0" i="0" u="none" strike="noStrike" dirty="0">
                <a:effectLst/>
              </a:rPr>
              <a:t> operators consist of a fixed-shape window that is slid over all regions in the input according to its stride, computing a single output for each location traversed by the fixed-shape window (sometimes known as the </a:t>
            </a:r>
            <a:r>
              <a:rPr lang="en-GB" b="0" i="1" u="none" strike="noStrike" dirty="0">
                <a:effectLst/>
              </a:rPr>
              <a:t>pooling window</a:t>
            </a:r>
            <a:r>
              <a:rPr lang="en-GB" b="0" i="0" u="none" strike="noStrike" dirty="0">
                <a:effectLst/>
              </a:rPr>
              <a:t>).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83EC-E3ED-31AF-5EA6-008291E8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33</a:t>
            </a:fld>
            <a:endParaRPr lang="en-GB" alt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249FC4-1467-9A77-C507-CF7D234A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50"/>
          <a:stretch/>
        </p:blipFill>
        <p:spPr>
          <a:xfrm>
            <a:off x="1516291" y="3429001"/>
            <a:ext cx="9326880" cy="19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9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A932-CC0B-4BE6-971A-0F8E401A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Compressed notion for LeNet-5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629BC-8E3F-BFE4-1AD7-68A77714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34</a:t>
            </a:fld>
            <a:endParaRPr lang="en-GB" alt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4B3FDAB-27E4-657F-1055-132D339D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993221"/>
            <a:ext cx="3121632" cy="538853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8C5386E-4502-0CFE-1DFE-DD820487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58" y="2478494"/>
            <a:ext cx="6682344" cy="22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8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40D0-EB81-6D5B-C635-31F988B8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B0BA7-1E07-42E8-5C18-A9E7289A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35</a:t>
            </a:fld>
            <a:endParaRPr lang="en-GB" altLang="en-US" dirty="0"/>
          </a:p>
        </p:txBody>
      </p:sp>
      <p:pic>
        <p:nvPicPr>
          <p:cNvPr id="4" name="Picture 2" descr="Magnetic resonance imaging of the brain - Wikipedia">
            <a:extLst>
              <a:ext uri="{FF2B5EF4-FFF2-40B4-BE49-F238E27FC236}">
                <a16:creationId xmlns:a16="http://schemas.microsoft.com/office/drawing/2014/main" id="{33E184CB-CBE2-945A-FF94-194C7E5E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004584"/>
            <a:ext cx="1468963" cy="15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netic resonance imaging of the brain - Wikipedia">
            <a:extLst>
              <a:ext uri="{FF2B5EF4-FFF2-40B4-BE49-F238E27FC236}">
                <a16:creationId xmlns:a16="http://schemas.microsoft.com/office/drawing/2014/main" id="{C5D11081-5FE5-7AE1-A616-9787F4AA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23000" intensity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428" y="2938398"/>
            <a:ext cx="1468963" cy="15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21FB8FB-29CB-5D24-4FDA-62CAF9564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4" y="1983361"/>
            <a:ext cx="5638800" cy="3246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487C2B-FA5C-42C9-2E57-BB9F8EDA2A92}"/>
              </a:ext>
            </a:extLst>
          </p:cNvPr>
          <p:cNvSpPr txBox="1"/>
          <p:nvPr/>
        </p:nvSpPr>
        <p:spPr>
          <a:xfrm>
            <a:off x="1343473" y="6381751"/>
            <a:ext cx="4573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Gill Sans MT" panose="020B0502020104020203" pitchFamily="34" charset="77"/>
              </a:rPr>
              <a:t>Source for the middle image: https://</a:t>
            </a:r>
            <a:r>
              <a:rPr lang="en-GB" sz="1000" dirty="0" err="1">
                <a:latin typeface="Gill Sans MT" panose="020B0502020104020203" pitchFamily="34" charset="77"/>
              </a:rPr>
              <a:t>uk.mathworks.com</a:t>
            </a:r>
            <a:r>
              <a:rPr lang="en-GB" sz="1000" dirty="0">
                <a:latin typeface="Gill Sans MT" panose="020B0502020104020203" pitchFamily="34" charset="77"/>
              </a:rPr>
              <a:t>/discovery/</a:t>
            </a:r>
            <a:r>
              <a:rPr lang="en-GB" sz="1000" dirty="0" err="1">
                <a:latin typeface="Gill Sans MT" panose="020B0502020104020203" pitchFamily="34" charset="77"/>
              </a:rPr>
              <a:t>autoencoder.html</a:t>
            </a:r>
            <a:endParaRPr lang="en-GB" sz="1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383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FC30-E0FF-1FEF-299A-DB4531D4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deployments in real-world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6DB1-7314-82A1-4259-8CDA4A1B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systems are often used for decision support and have humans in the loop. </a:t>
            </a:r>
          </a:p>
          <a:p>
            <a:r>
              <a:rPr lang="en-GB" dirty="0"/>
              <a:t>However, the trustworthiness, reliability and robustness of the systems/models must be considered and investigated prior to the deployments. </a:t>
            </a:r>
          </a:p>
          <a:p>
            <a:r>
              <a:rPr lang="en-GB" dirty="0"/>
              <a:t>The users’ perceptions of the system and appropriate training should be also considered.  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4156-287C-83BE-03EF-AB852B39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92140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D866-3051-EE86-C457-8E8E3B0B0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Responsible and ethical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0189-C425-0175-8CA9-16F16CB8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Anticipate risks and potential issues</a:t>
            </a:r>
          </a:p>
          <a:p>
            <a:r>
              <a:rPr lang="en-GB" dirty="0"/>
              <a:t>Actively engage and think of solutions </a:t>
            </a:r>
          </a:p>
          <a:p>
            <a:r>
              <a:rPr lang="en-GB" dirty="0"/>
              <a:t>Work with domain experts and learn about the context and conditions of data collection, and the use of system/model. </a:t>
            </a:r>
          </a:p>
          <a:p>
            <a:r>
              <a:rPr lang="en-GB" dirty="0"/>
              <a:t>Create feedback loops (before and after deployment)</a:t>
            </a:r>
          </a:p>
          <a:p>
            <a:r>
              <a:rPr lang="en-GB" dirty="0"/>
              <a:t>Plan for update and maintenance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21AEB-4E19-5A84-8D40-3FD40114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37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71207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B0D2-BD3A-E74A-BF9B-384D9B53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technical debt </a:t>
            </a:r>
            <a:r>
              <a:rPr lang="en-US" dirty="0"/>
              <a:t>in real-world ML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30334-9CFD-AB9E-808F-977A42860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Gill Sans MT" panose="020B0502020104020203" pitchFamily="34" charset="77"/>
              </a:rPr>
              <a:t>It is important to note that in several applications, only a small fraction of real-world ML systems comprise the ML code.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6EE7-499C-124B-AD7B-72E103203EB4}"/>
              </a:ext>
            </a:extLst>
          </p:cNvPr>
          <p:cNvSpPr txBox="1"/>
          <p:nvPr/>
        </p:nvSpPr>
        <p:spPr>
          <a:xfrm>
            <a:off x="1014666" y="6306783"/>
            <a:ext cx="4958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 Sculley et al., </a:t>
            </a:r>
            <a:r>
              <a:rPr lang="en-GB" sz="1000" dirty="0">
                <a:latin typeface="Gill Sans MT" panose="020B0502020104020203" pitchFamily="34" charset="77"/>
              </a:rPr>
              <a:t>Hidden Technical Debt in Machine Learning Systems, </a:t>
            </a:r>
            <a:r>
              <a:rPr lang="en-GB" sz="1000" dirty="0" err="1">
                <a:latin typeface="Gill Sans MT" panose="020B0502020104020203" pitchFamily="34" charset="77"/>
              </a:rPr>
              <a:t>NeurIPS</a:t>
            </a:r>
            <a:r>
              <a:rPr lang="en-GB" sz="1000" dirty="0">
                <a:latin typeface="Gill Sans MT" panose="020B0502020104020203" pitchFamily="34" charset="77"/>
              </a:rPr>
              <a:t>, 2015. </a:t>
            </a:r>
          </a:p>
          <a:p>
            <a:endParaRPr lang="en-US" sz="10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824E5B-40CE-E54E-8F34-3442F8E0C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218778"/>
            <a:ext cx="10149160" cy="3609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EC1FA2-85F4-E043-8E64-AF46487DA9BC}"/>
              </a:ext>
            </a:extLst>
          </p:cNvPr>
          <p:cNvSpPr/>
          <p:nvPr/>
        </p:nvSpPr>
        <p:spPr bwMode="auto">
          <a:xfrm>
            <a:off x="4943872" y="4293096"/>
            <a:ext cx="616424" cy="42625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82296" tIns="41148" rIns="82296" bIns="41148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900" dirty="0">
                <a:solidFill>
                  <a:schemeClr val="bg1"/>
                </a:solidFill>
                <a:latin typeface="Arial" charset="0"/>
                <a:ea typeface="MS PGothic" charset="0"/>
                <a:cs typeface="Arial" charset="0"/>
              </a:rPr>
              <a:t>ML Code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30A18B3-D390-B349-A4F5-9B16D4A58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6223637"/>
            <a:ext cx="2560320" cy="30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60958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121917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2438339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D0387BD4-4410-8348-B8D8-FBC25161B8E2}" type="slidenum">
              <a:rPr lang="en-GB" altLang="en-US" sz="900"/>
              <a:pPr>
                <a:defRPr/>
              </a:pPr>
              <a:t>38</a:t>
            </a:fld>
            <a:endParaRPr lang="en-GB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93091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473B-F66A-6A08-5EA7-1EE0C12F0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548680"/>
            <a:ext cx="6840760" cy="708099"/>
          </a:xfrm>
        </p:spPr>
        <p:txBody>
          <a:bodyPr/>
          <a:lstStyle/>
          <a:p>
            <a:r>
              <a:rPr lang="en-GB" sz="3200" dirty="0">
                <a:solidFill>
                  <a:srgbClr val="003D7D"/>
                </a:solidFill>
              </a:rPr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27DE5-1A1D-9CE9-E7FD-77FC44F4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39</a:t>
            </a:fld>
            <a:endParaRPr lang="en-GB" altLang="en-US" dirty="0"/>
          </a:p>
        </p:txBody>
      </p:sp>
      <p:pic>
        <p:nvPicPr>
          <p:cNvPr id="6" name="Picture 5" descr="A lightning in the sky&#10;&#10;Description automatically generated">
            <a:extLst>
              <a:ext uri="{FF2B5EF4-FFF2-40B4-BE49-F238E27FC236}">
                <a16:creationId xmlns:a16="http://schemas.microsoft.com/office/drawing/2014/main" id="{55BC80AB-89C5-7B92-6DA4-66FE757E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836" y="1572084"/>
            <a:ext cx="3513100" cy="3513100"/>
          </a:xfrm>
          <a:prstGeom prst="rect">
            <a:avLst/>
          </a:prstGeom>
        </p:spPr>
      </p:pic>
      <p:pic>
        <p:nvPicPr>
          <p:cNvPr id="8" name="Picture 7" descr="A brain with electrical wires&#10;&#10;Description automatically generated">
            <a:extLst>
              <a:ext uri="{FF2B5EF4-FFF2-40B4-BE49-F238E27FC236}">
                <a16:creationId xmlns:a16="http://schemas.microsoft.com/office/drawing/2014/main" id="{15C320C0-5626-5DC1-FEF7-EC95431C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672450"/>
            <a:ext cx="3513100" cy="35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8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1860-CF79-7642-B68E-7F42926F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representations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45C28-1CD4-A249-B716-D5DD3FAE6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822960" rtl="0" eaLnBrk="1" latinLnBrk="0" hangingPunct="1">
              <a:defRPr sz="990" b="0" i="0" kern="1200" baseline="0">
                <a:solidFill>
                  <a:srgbClr val="00326E"/>
                </a:solidFill>
                <a:latin typeface="Arial" charset="0"/>
                <a:ea typeface="Helvetica Neue LT Std 45 Light" charset="0"/>
                <a:cs typeface="Helvetica Neue LT Std 45 Light" charset="0"/>
              </a:defRPr>
            </a:lvl1pPr>
            <a:lvl2pPr marL="4114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840" algn="l" defTabSz="82296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DE7DA32-08EE-2E47-89DC-05D3233974D5}" type="slidenum">
              <a:rPr lang="en-US" smtClean="0"/>
              <a:pPr>
                <a:defRPr/>
              </a:pPr>
              <a:t>4</a:t>
            </a:fld>
            <a:endParaRPr lang="en-GB" altLang="x-non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B33F87-A89A-8341-A1BD-F3AB04AF7FF4}"/>
              </a:ext>
            </a:extLst>
          </p:cNvPr>
          <p:cNvSpPr/>
          <p:nvPr/>
        </p:nvSpPr>
        <p:spPr>
          <a:xfrm>
            <a:off x="1158240" y="1960038"/>
            <a:ext cx="460895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80" dirty="0">
                <a:latin typeface="Courier New" panose="02070309020205020404" pitchFamily="49" charset="0"/>
                <a:cs typeface="Courier New" panose="02070309020205020404" pitchFamily="49" charset="0"/>
              </a:rPr>
              <a:t>CCXVI divided by VI?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296AF-49DB-7146-B086-C7C19DCD13C1}"/>
              </a:ext>
            </a:extLst>
          </p:cNvPr>
          <p:cNvSpPr/>
          <p:nvPr/>
        </p:nvSpPr>
        <p:spPr>
          <a:xfrm>
            <a:off x="1188603" y="3358059"/>
            <a:ext cx="151195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80" dirty="0">
                <a:latin typeface="Courier New" panose="02070309020205020404" pitchFamily="49" charset="0"/>
                <a:cs typeface="Courier New" panose="02070309020205020404" pitchFamily="49" charset="0"/>
              </a:rPr>
              <a:t>216/6?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AFC3B6-6F77-674A-B159-B1525C585BEE}"/>
              </a:ext>
            </a:extLst>
          </p:cNvPr>
          <p:cNvSpPr/>
          <p:nvPr/>
        </p:nvSpPr>
        <p:spPr>
          <a:xfrm>
            <a:off x="1183302" y="6086476"/>
            <a:ext cx="19159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Gill Sans MT" panose="020B0502020104020203" pitchFamily="34" charset="77"/>
              </a:rPr>
              <a:t>via: Goodfellow et al., Deep learning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863FD5-B5A4-7DB3-FB72-AED29C1BD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74" y="3429001"/>
            <a:ext cx="5522208" cy="15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A782-C1F3-1E05-A4FC-6479ADD6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Neuroscience inspired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40DFC-0358-E9E9-904B-5E210856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40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89889-3E64-9B5F-6E62-4E2F5FCEC0A8}"/>
              </a:ext>
            </a:extLst>
          </p:cNvPr>
          <p:cNvSpPr txBox="1"/>
          <p:nvPr/>
        </p:nvSpPr>
        <p:spPr>
          <a:xfrm>
            <a:off x="983432" y="618228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Chavlis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S.,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Poirazi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P. Dendrites endow artificial neural networks with accurate, robust and parameter-efficient learning.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latin typeface="-apple-system"/>
              </a:rPr>
              <a:t>Nat Commun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latin typeface="-apple-system"/>
              </a:rPr>
              <a:t>16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943 (2025).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/10.1038/s41467-025-56297-9</a:t>
            </a:r>
            <a:endParaRPr lang="en-GB" sz="900" dirty="0"/>
          </a:p>
        </p:txBody>
      </p:sp>
      <p:pic>
        <p:nvPicPr>
          <p:cNvPr id="7" name="Picture 6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A72243D6-AE49-E3BF-4773-4A1ECD8D8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16014"/>
            <a:ext cx="5178896" cy="2708287"/>
          </a:xfrm>
          <a:prstGeom prst="rect">
            <a:avLst/>
          </a:prstGeom>
        </p:spPr>
      </p:pic>
      <p:pic>
        <p:nvPicPr>
          <p:cNvPr id="9" name="Picture 8" descr="A collage of a diagram&#10;&#10;Description automatically generated">
            <a:extLst>
              <a:ext uri="{FF2B5EF4-FFF2-40B4-BE49-F238E27FC236}">
                <a16:creationId xmlns:a16="http://schemas.microsoft.com/office/drawing/2014/main" id="{A0C7632E-7773-FFB2-5800-B383A8BEC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6" y="1052736"/>
            <a:ext cx="5090216" cy="45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56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8B8A-364E-1DFE-D379-4B203748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Neuroscience inspired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C0188-CD17-1B29-3DEF-7CD76B11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41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1C1A3-062F-8679-551D-E3E24E9058F3}"/>
              </a:ext>
            </a:extLst>
          </p:cNvPr>
          <p:cNvSpPr txBox="1"/>
          <p:nvPr/>
        </p:nvSpPr>
        <p:spPr>
          <a:xfrm>
            <a:off x="695400" y="1340768"/>
            <a:ext cx="10513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“…build a Hodgkin–Huxley (HH) network with rich internal complexity, where each neuron is an HH model, and prove that the dynamical properties and performance of the HH network can be equivalent to a bigger leaky integrate-and-fire (LIF) network, where each neuron is a LIF neuron with simple internal complexity.”</a:t>
            </a:r>
            <a:endParaRPr lang="en-GB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EE59F-2A94-617E-93A5-E89423413F1B}"/>
              </a:ext>
            </a:extLst>
          </p:cNvPr>
          <p:cNvSpPr txBox="1"/>
          <p:nvPr/>
        </p:nvSpPr>
        <p:spPr>
          <a:xfrm>
            <a:off x="711816" y="6151429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He, L., Xu, Y., He, W.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et al.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 Network model with internal complexity bridges artificial intelligence and neuroscience.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Nat </a:t>
            </a:r>
            <a:r>
              <a:rPr lang="en-GB" sz="900" b="0" i="1" u="none" strike="noStrike" dirty="0" err="1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Comput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 Sci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4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, 584–599 (2024).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ea typeface="Helvetica Neue" panose="02000503000000020004" pitchFamily="2" charset="0"/>
                <a:cs typeface="Arial" panose="020B0604020202020204" pitchFamily="34" charset="0"/>
              </a:rPr>
              <a:t>/10.1038/s43588-024-00674-9</a:t>
            </a:r>
            <a:endParaRPr lang="en-GB" sz="900" dirty="0"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web page&#10;&#10;Description automatically generated">
            <a:extLst>
              <a:ext uri="{FF2B5EF4-FFF2-40B4-BE49-F238E27FC236}">
                <a16:creationId xmlns:a16="http://schemas.microsoft.com/office/drawing/2014/main" id="{20C7F242-CADF-905F-4855-E8485DF3D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6" y="2632301"/>
            <a:ext cx="4736112" cy="2703020"/>
          </a:xfrm>
          <a:prstGeom prst="rect">
            <a:avLst/>
          </a:prstGeom>
        </p:spPr>
      </p:pic>
      <p:pic>
        <p:nvPicPr>
          <p:cNvPr id="11" name="Picture 10" descr="A diagram of a circular diagram&#10;&#10;Description automatically generated">
            <a:extLst>
              <a:ext uri="{FF2B5EF4-FFF2-40B4-BE49-F238E27FC236}">
                <a16:creationId xmlns:a16="http://schemas.microsoft.com/office/drawing/2014/main" id="{B5E62D19-3741-2F05-13B8-AA78F602E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60" y="2465992"/>
            <a:ext cx="5616624" cy="29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6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129D-3A5B-2709-64B2-EA09D9C1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for neurodegenerative conditions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1A56B-1541-3C09-124E-DB38CAF3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42</a:t>
            </a:fld>
            <a:endParaRPr lang="en-GB" altLang="en-US" dirty="0"/>
          </a:p>
        </p:txBody>
      </p:sp>
      <p:pic>
        <p:nvPicPr>
          <p:cNvPr id="4" name="Picture 3" descr="A diagram of a disease&#10;&#10;Description automatically generated">
            <a:extLst>
              <a:ext uri="{FF2B5EF4-FFF2-40B4-BE49-F238E27FC236}">
                <a16:creationId xmlns:a16="http://schemas.microsoft.com/office/drawing/2014/main" id="{C362ADAA-7667-EA46-6447-BEC5B2E1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56792"/>
            <a:ext cx="9001000" cy="28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37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90D4-8A09-AEE8-FB6B-3EDA6DE8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Parkinson’s Disease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00790-8894-C702-152C-421390A8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43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266A6-A6BA-2B02-BA2F-A141EE882907}"/>
              </a:ext>
            </a:extLst>
          </p:cNvPr>
          <p:cNvSpPr txBox="1"/>
          <p:nvPr/>
        </p:nvSpPr>
        <p:spPr>
          <a:xfrm>
            <a:off x="695400" y="6174289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 dirty="0" err="1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chalkamp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, AK., 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Peall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, K.J., Harrison, N.A.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et al.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Wearable movement-tracking data identify Parkinson’s disease years before clinical diagnosis.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Nat Med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29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, 2048–2056 (2023).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/10.1038/s41591-023-02440-2</a:t>
            </a:r>
            <a:endParaRPr lang="en-GB" sz="900" dirty="0"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EFDAC18D-56B6-ECE5-3DE8-8C805ADB1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1" y="875464"/>
            <a:ext cx="3970983" cy="1701850"/>
          </a:xfrm>
          <a:prstGeom prst="rect">
            <a:avLst/>
          </a:prstGeom>
        </p:spPr>
      </p:pic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AAA9FFAF-6B15-A8FC-B5CB-20D2A726B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577314"/>
            <a:ext cx="8656076" cy="34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5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8A73-36E0-BD00-156A-B3CA9A74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in Dementia Care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02780-C03B-384E-35CD-2D6233E1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44</a:t>
            </a:fld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9B065-2F74-D04A-1A2F-8C18A418B9BA}"/>
              </a:ext>
            </a:extLst>
          </p:cNvPr>
          <p:cNvSpPr txBox="1"/>
          <p:nvPr/>
        </p:nvSpPr>
        <p:spPr>
          <a:xfrm>
            <a:off x="839416" y="6050013"/>
            <a:ext cx="972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Walsh, C., Capstick, A., Fletcher-Lloyd, N. 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et al.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Longitudinal study of care needs and behavioural changes in people living with dementia using in-home assessment data. </a:t>
            </a:r>
            <a:r>
              <a:rPr lang="en-GB" sz="900" b="0" i="1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Commun Med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</a:t>
            </a:r>
            <a:r>
              <a:rPr lang="en-GB" sz="900" b="1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5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, 14 (2025). https://</a:t>
            </a:r>
            <a:r>
              <a:rPr lang="en-GB" sz="900" b="0" i="0" u="none" strike="noStrike" dirty="0" err="1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doi.org</a:t>
            </a:r>
            <a:r>
              <a:rPr lang="en-GB" sz="900" b="0" i="0" u="none" strike="noStrike" dirty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/10.1038/s43856-024-00724-3</a:t>
            </a:r>
          </a:p>
        </p:txBody>
      </p:sp>
      <p:pic>
        <p:nvPicPr>
          <p:cNvPr id="7" name="Picture 6" descr="A screenshot of a medical article&#10;&#10;Description automatically generated">
            <a:extLst>
              <a:ext uri="{FF2B5EF4-FFF2-40B4-BE49-F238E27FC236}">
                <a16:creationId xmlns:a16="http://schemas.microsoft.com/office/drawing/2014/main" id="{9D6C473C-DA5E-4D4E-843D-4935F72E3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9" y="946163"/>
            <a:ext cx="5250656" cy="2231529"/>
          </a:xfrm>
          <a:prstGeom prst="rect">
            <a:avLst/>
          </a:prstGeom>
        </p:spPr>
      </p:pic>
      <p:pic>
        <p:nvPicPr>
          <p:cNvPr id="9" name="Picture 8" descr="A group of colorful bars&#10;&#10;Description automatically generated with medium confidence">
            <a:extLst>
              <a:ext uri="{FF2B5EF4-FFF2-40B4-BE49-F238E27FC236}">
                <a16:creationId xmlns:a16="http://schemas.microsoft.com/office/drawing/2014/main" id="{E19A714C-7D7B-3400-1983-7BF98C6F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55358"/>
            <a:ext cx="9693229" cy="23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F653-1AE2-80F8-3CCF-B77539AE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ML in comorbidities associated with neurodegenerative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C0DAD-5E06-3616-B5A4-79171DF6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45</a:t>
            </a:fld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5F373-C827-7E8F-8E07-4E43DDAE8F5B}"/>
              </a:ext>
            </a:extLst>
          </p:cNvPr>
          <p:cNvSpPr txBox="1"/>
          <p:nvPr/>
        </p:nvSpPr>
        <p:spPr>
          <a:xfrm>
            <a:off x="609600" y="6151503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0" u="none" strike="noStrike" dirty="0" err="1">
                <a:effectLst/>
                <a:cs typeface="Arial" panose="020B0604020202020204" pitchFamily="34" charset="0"/>
              </a:rPr>
              <a:t>Bafaloukou</a:t>
            </a:r>
            <a:r>
              <a:rPr lang="en-GB" sz="1000" i="0" u="none" strike="noStrike" dirty="0">
                <a:effectLst/>
                <a:cs typeface="Arial" panose="020B0604020202020204" pitchFamily="34" charset="0"/>
              </a:rPr>
              <a:t>, </a:t>
            </a:r>
            <a:r>
              <a:rPr lang="en-GB" sz="1000" i="0" u="none" strike="noStrike" dirty="0" err="1">
                <a:effectLst/>
                <a:cs typeface="Arial" panose="020B0604020202020204" pitchFamily="34" charset="0"/>
              </a:rPr>
              <a:t>Marirena</a:t>
            </a:r>
            <a:r>
              <a:rPr lang="en-GB" sz="1000" i="0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GB" sz="1000" i="1" dirty="0">
                <a:cs typeface="Arial" panose="020B0604020202020204" pitchFamily="34" charset="0"/>
              </a:rPr>
              <a:t>et al.</a:t>
            </a:r>
            <a:r>
              <a:rPr lang="en-GB" sz="1000" i="1" u="none" strike="noStrike" dirty="0">
                <a:effectLst/>
                <a:cs typeface="Arial" panose="020B0604020202020204" pitchFamily="34" charset="0"/>
              </a:rPr>
              <a:t> </a:t>
            </a:r>
            <a:r>
              <a:rPr lang="en-GB" sz="1000" i="0" u="none" strike="noStrike" dirty="0">
                <a:effectLst/>
                <a:cs typeface="Arial" panose="020B0604020202020204" pitchFamily="34" charset="0"/>
              </a:rPr>
              <a:t>, An interpretable machine learning tool for in-home monitoring of agitation episodes in people living with dementia: a proof-of-concept study, </a:t>
            </a:r>
            <a:r>
              <a:rPr lang="en-GB" sz="1000" i="0" u="none" strike="noStrike" dirty="0" err="1">
                <a:effectLst/>
                <a:cs typeface="Arial" panose="020B0604020202020204" pitchFamily="34" charset="0"/>
              </a:rPr>
              <a:t>eClinicalMedicine</a:t>
            </a:r>
            <a:r>
              <a:rPr lang="en-GB" sz="1000" i="0" u="none" strike="noStrike" dirty="0">
                <a:effectLst/>
                <a:cs typeface="Arial" panose="020B0604020202020204" pitchFamily="34" charset="0"/>
              </a:rPr>
              <a:t>, Volume 80, 103032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7BBDD-F487-823A-EC0D-2218BCDC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43458"/>
            <a:ext cx="6097904" cy="200359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A348590-6B24-807A-CE59-8C81AC70C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438172"/>
            <a:ext cx="5169871" cy="37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90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7F906-D735-AD7B-1865-A2FE2405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2560" y="1614399"/>
            <a:ext cx="9326880" cy="1500187"/>
          </a:xfrm>
        </p:spPr>
        <p:txBody>
          <a:bodyPr/>
          <a:lstStyle/>
          <a:p>
            <a:r>
              <a:rPr lang="en-GB" sz="2800" dirty="0">
                <a:solidFill>
                  <a:srgbClr val="003D7D"/>
                </a:solidFill>
              </a:rPr>
              <a:t>Review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A7F7B-0220-B017-E3D6-7B5822A9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D1D5-66F3-7D4D-9A3F-F24FEF0D885E}" type="slidenum">
              <a:rPr lang="en-GB" altLang="en-US" smtClean="0"/>
              <a:pPr/>
              <a:t>46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12601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30F6-2316-49B2-0FCF-CAE16534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9FFD-B6DD-6177-4E2B-78B6FDEA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160" dirty="0">
                <a:ea typeface="Calibri" panose="020F0502020204030204" pitchFamily="34" charset="0"/>
              </a:rPr>
              <a:t>What machine learning libraries you have worked with before?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838F-548B-C714-A07A-EC3FFF7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18786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A84D-BFCE-9B81-4D96-086E2462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D311-1D7D-E3E6-6BB7-F086BC99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Calibri" panose="020F0502020204030204" pitchFamily="34" charset="0"/>
              </a:rPr>
              <a:t>What is the difference between L1 and L2 norms for regularisation and when you use them.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B6DD7-7C9E-0FDF-1E47-97F49679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88920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2954-F8D5-FF9E-5FAB-292950CD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2379-B640-D164-18F8-3385933C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Calibri" panose="020F0502020204030204" pitchFamily="34" charset="0"/>
              </a:rPr>
              <a:t>If you have a dataset with an imbalanced number of samples, how do you deal with this problem?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CA465-8B85-7DFB-F120-8421E49E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49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3328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B76D-DAAF-AB4A-9ED3-34508737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learning and intelligent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ED8B6-A2CE-8543-BF89-031CD443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F5AACBD-5F51-A546-9135-6AEAA393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41" y="1310414"/>
            <a:ext cx="4672556" cy="5069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B78116-ACEB-B748-BE26-6E9A89195B7F}"/>
              </a:ext>
            </a:extLst>
          </p:cNvPr>
          <p:cNvSpPr/>
          <p:nvPr/>
        </p:nvSpPr>
        <p:spPr>
          <a:xfrm>
            <a:off x="3969819" y="1556793"/>
            <a:ext cx="180020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E1A2A-64C7-D9DA-3619-621A2A73D3BA}"/>
              </a:ext>
            </a:extLst>
          </p:cNvPr>
          <p:cNvSpPr txBox="1"/>
          <p:nvPr/>
        </p:nvSpPr>
        <p:spPr>
          <a:xfrm>
            <a:off x="1429882" y="6574506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661999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1C83-D7F9-35C2-6838-C5D96781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BB06-98D6-ECCE-17EC-92E9F18A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give you a set of data (imagine imaging data or electronic healthcare records) and ask you to design a machine learning model. Where and how would you start designing your model?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93C34-7598-F856-597D-BC2153CA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33843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DA71-DD68-C888-79DE-CABC564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DF63-D5AD-0ED1-3ADE-F9C262A8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are given a dataset, how do you decide which model would be the most efficient model to solve your problem?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ABC34-F1FA-C552-716E-D71B9E75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0726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27-2E9B-E968-B7AE-8F3D093D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Q6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B035-BE6B-71D2-6095-FD5E465F3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Suppose you are given a dataset to cluster. How do you decide what number of clusters would be the most suitable for the dataset?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4C5C-09A6-71F6-9DB7-48392F90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37179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7534-49F2-FE14-C10D-229FD2D9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84BEA-54C2-5824-89F8-14944718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would you ensure the model you designed is not overfitted?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2698B-0B49-B71E-D762-879E2A3A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26754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4B0E-EC4B-AF65-F5A6-6C77B84E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any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2CD0-A4E6-0FCE-E04C-C1C1CB0C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feel free to arrange a meeting or email (p.barnaghi@imperial.ac.uk). </a:t>
            </a:r>
          </a:p>
          <a:p>
            <a:r>
              <a:rPr lang="en-US" dirty="0"/>
              <a:t>My office: 928, Sir Michael Uren Research Hub, White City Campus.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1F661-CD16-4A1E-EAB3-76CFDCC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EE9-B8A0-0641-9265-052CFE9B95A7}" type="slidenum">
              <a:rPr lang="en-GB" altLang="en-US" smtClean="0"/>
              <a:pPr/>
              <a:t>54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6613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A640-DEE0-1B4D-9898-DBA6107C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FEF75-70BD-114E-AD75-F9684B97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B10C-313F-BD43-BAED-A08602620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0"/>
          <a:stretch/>
        </p:blipFill>
        <p:spPr>
          <a:xfrm>
            <a:off x="1429882" y="1353276"/>
            <a:ext cx="8188577" cy="3033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04DFC-082F-2542-AE43-7435782AD725}"/>
              </a:ext>
            </a:extLst>
          </p:cNvPr>
          <p:cNvSpPr txBox="1"/>
          <p:nvPr/>
        </p:nvSpPr>
        <p:spPr>
          <a:xfrm>
            <a:off x="1429882" y="5340893"/>
            <a:ext cx="728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Overall, for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latin typeface="Gill Sans MT" panose="020B0502020104020203" pitchFamily="34" charset="77"/>
              </a:rPr>
              <a:t> dimensions with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dirty="0">
                <a:latin typeface="Gill Sans MT" panose="020B0502020104020203" pitchFamily="34" charset="77"/>
              </a:rPr>
              <a:t> values we need 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O(</a:t>
            </a:r>
            <a:r>
              <a:rPr lang="en-US" i="1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v</a:t>
            </a:r>
            <a:r>
              <a:rPr lang="en-US" baseline="30000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d</a:t>
            </a:r>
            <a:r>
              <a:rPr lang="en-US" dirty="0">
                <a:highlight>
                  <a:srgbClr val="FFFF00"/>
                </a:highlight>
                <a:latin typeface="Gill Sans MT" panose="020B0502020104020203" pitchFamily="34" charset="77"/>
                <a:cs typeface="Courier New" panose="02070309020205020404" pitchFamily="49" charset="0"/>
              </a:rPr>
              <a:t>)</a:t>
            </a:r>
            <a:r>
              <a:rPr lang="en-US" dirty="0">
                <a:latin typeface="Gill Sans MT" panose="020B0502020104020203" pitchFamily="34" charset="77"/>
                <a:cs typeface="Courier New" panose="02070309020205020404" pitchFamily="49" charset="0"/>
              </a:rPr>
              <a:t> </a:t>
            </a:r>
            <a:r>
              <a:rPr lang="en-US" dirty="0">
                <a:latin typeface="Gill Sans MT" panose="020B0502020104020203" pitchFamily="34" charset="77"/>
              </a:rPr>
              <a:t>regions and examples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FD822-348C-3B42-928E-C03FD7EA76F1}"/>
              </a:ext>
            </a:extLst>
          </p:cNvPr>
          <p:cNvSpPr txBox="1"/>
          <p:nvPr/>
        </p:nvSpPr>
        <p:spPr>
          <a:xfrm>
            <a:off x="1429882" y="6473941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415002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31BE-935B-FB43-81EB-27BA21ED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Data/sample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FC29A-880A-B841-85CD-C0C0DE50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F89383-906E-6E4D-8614-DBA299E0D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10" y="1819462"/>
            <a:ext cx="4169093" cy="23308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0E8BE6B-E68D-8948-A36A-08413B7B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37929"/>
            <a:ext cx="4103749" cy="2493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B4A9D-6BE8-C543-846F-C984395D5DD4}"/>
              </a:ext>
            </a:extLst>
          </p:cNvPr>
          <p:cNvSpPr txBox="1"/>
          <p:nvPr/>
        </p:nvSpPr>
        <p:spPr>
          <a:xfrm>
            <a:off x="1857588" y="5880568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&lt;</a:t>
            </a:r>
            <a:r>
              <a:rPr lang="en-US" dirty="0">
                <a:latin typeface="Gill Sans MT" panose="020B0502020104020203" pitchFamily="34" charset="77"/>
                <a:hlinkClick r:id="rId4"/>
              </a:rPr>
              <a:t>Code</a:t>
            </a:r>
            <a:r>
              <a:rPr lang="en-US" dirty="0">
                <a:latin typeface="Gill Sans MT" panose="020B0502020104020203" pitchFamily="34" charset="77"/>
              </a:rPr>
              <a:t>&gt;</a:t>
            </a:r>
          </a:p>
        </p:txBody>
      </p:sp>
      <p:pic>
        <p:nvPicPr>
          <p:cNvPr id="11" name="Picture 2" descr="The MathWorks Logo is an Eigenfunction of the Wave Equation - MATLAB &amp;  Simulink">
            <a:extLst>
              <a:ext uri="{FF2B5EF4-FFF2-40B4-BE49-F238E27FC236}">
                <a16:creationId xmlns:a16="http://schemas.microsoft.com/office/drawing/2014/main" id="{4F4A9B6E-5CAE-F64E-831B-158C1764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93" y="5831887"/>
            <a:ext cx="534851" cy="46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Logo, python icon - Free download on Iconfinder">
            <a:extLst>
              <a:ext uri="{FF2B5EF4-FFF2-40B4-BE49-F238E27FC236}">
                <a16:creationId xmlns:a16="http://schemas.microsoft.com/office/drawing/2014/main" id="{A0D9FD97-3DCF-5E41-BEFF-D594654C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64" y="5880905"/>
            <a:ext cx="418351" cy="41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C3B834-A464-25CA-BBD0-F27B97A69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80" y="4302397"/>
            <a:ext cx="2026920" cy="1402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841AC-676D-2256-8705-9B537584666F}"/>
              </a:ext>
            </a:extLst>
          </p:cNvPr>
          <p:cNvSpPr txBox="1"/>
          <p:nvPr/>
        </p:nvSpPr>
        <p:spPr>
          <a:xfrm>
            <a:off x="3439719" y="4597172"/>
            <a:ext cx="63350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92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x,y</a:t>
            </a:r>
            <a:r>
              <a:rPr lang="en-US" sz="19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4813-6842-C42F-1EFB-F31CBE8C93BD}"/>
              </a:ext>
            </a:extLst>
          </p:cNvPr>
          <p:cNvSpPr txBox="1"/>
          <p:nvPr/>
        </p:nvSpPr>
        <p:spPr>
          <a:xfrm>
            <a:off x="1857588" y="6438174"/>
            <a:ext cx="383213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20" dirty="0">
                <a:latin typeface="Gill Sans MT" panose="020B0502020104020203" pitchFamily="34" charset="77"/>
              </a:rPr>
              <a:t>https://</a:t>
            </a:r>
            <a:r>
              <a:rPr lang="en-US" sz="1320" dirty="0" err="1">
                <a:latin typeface="Gill Sans MT" panose="020B0502020104020203" pitchFamily="34" charset="77"/>
              </a:rPr>
              <a:t>github.com</a:t>
            </a:r>
            <a:r>
              <a:rPr lang="en-US" sz="1320" dirty="0">
                <a:latin typeface="Gill Sans MT" panose="020B0502020104020203" pitchFamily="34" charset="77"/>
              </a:rPr>
              <a:t>/</a:t>
            </a:r>
            <a:r>
              <a:rPr lang="en-US" sz="1320" dirty="0" err="1">
                <a:latin typeface="Gill Sans MT" panose="020B0502020104020203" pitchFamily="34" charset="77"/>
              </a:rPr>
              <a:t>PBarnaghi</a:t>
            </a:r>
            <a:r>
              <a:rPr lang="en-US" sz="1320" dirty="0">
                <a:latin typeface="Gill Sans MT" panose="020B0502020104020203" pitchFamily="34" charset="77"/>
              </a:rPr>
              <a:t>/Basic-ML-Code/</a:t>
            </a:r>
          </a:p>
        </p:txBody>
      </p:sp>
    </p:spTree>
    <p:extLst>
      <p:ext uri="{BB962C8B-B14F-4D97-AF65-F5344CB8AC3E}">
        <p14:creationId xmlns:p14="http://schemas.microsoft.com/office/powerpoint/2010/main" val="120064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98A1-C7B4-7F47-AA11-EF3D4D35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17E72-CD46-3143-B89A-F5C0DAB0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5DB9CC-E488-9F49-BBD9-D14D543F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12" y="1484784"/>
            <a:ext cx="7542088" cy="4082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0ACE4-AE2A-E447-BB96-04C058EE3BCA}"/>
              </a:ext>
            </a:extLst>
          </p:cNvPr>
          <p:cNvSpPr txBox="1"/>
          <p:nvPr/>
        </p:nvSpPr>
        <p:spPr>
          <a:xfrm>
            <a:off x="1997926" y="6574506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Source: Deep Learning, Ian Goodfellow et al, MIT press.</a:t>
            </a:r>
          </a:p>
        </p:txBody>
      </p:sp>
    </p:spTree>
    <p:extLst>
      <p:ext uri="{BB962C8B-B14F-4D97-AF65-F5344CB8AC3E}">
        <p14:creationId xmlns:p14="http://schemas.microsoft.com/office/powerpoint/2010/main" val="222170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DCE-A72D-A9E0-F96D-6C4523C1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and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2A339-1C43-1927-203A-3A981DD6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8F552-A29D-2D4E-8192-F20670493719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23556" name="Picture 4" descr="Deep Learning (Adaptive Computation and Machine Learning Series):  Amazon.co.uk: Goodfellow, Ian, Bengio, Yoshua, Courville, Aaron, Bach,  Francis: 9780262035613: Books">
            <a:extLst>
              <a:ext uri="{FF2B5EF4-FFF2-40B4-BE49-F238E27FC236}">
                <a16:creationId xmlns:a16="http://schemas.microsoft.com/office/drawing/2014/main" id="{5C198E8E-3770-DB6C-490F-05188B23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59" y="1501668"/>
            <a:ext cx="1820681" cy="239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A0EB0-6BB2-D0B4-E99D-1A50DF75C0C3}"/>
              </a:ext>
            </a:extLst>
          </p:cNvPr>
          <p:cNvSpPr txBox="1"/>
          <p:nvPr/>
        </p:nvSpPr>
        <p:spPr>
          <a:xfrm>
            <a:off x="4007338" y="3970605"/>
            <a:ext cx="192232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80" dirty="0"/>
              <a:t>Deep Learning</a:t>
            </a:r>
          </a:p>
          <a:p>
            <a:pPr algn="ctr"/>
            <a:r>
              <a:rPr lang="en-GB" sz="1080" dirty="0"/>
              <a:t>Goodfellow et al., MIT Press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5F11C-6161-2441-1498-33808EC67D19}"/>
              </a:ext>
            </a:extLst>
          </p:cNvPr>
          <p:cNvSpPr txBox="1"/>
          <p:nvPr/>
        </p:nvSpPr>
        <p:spPr>
          <a:xfrm>
            <a:off x="1400133" y="5315342"/>
            <a:ext cx="7981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Gill Sans MT" panose="020B0502020104020203" pitchFamily="34" charset="77"/>
              </a:rPr>
              <a:t>Preprints</a:t>
            </a:r>
            <a:r>
              <a:rPr lang="en-GB" sz="1600" dirty="0">
                <a:latin typeface="Gill Sans MT" panose="020B0502020104020203" pitchFamily="34" charset="77"/>
              </a:rPr>
              <a:t>: 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Probabilistic Machine Learning: An Introduction, https://</a:t>
            </a:r>
            <a:r>
              <a:rPr lang="en-GB" sz="1600" dirty="0" err="1">
                <a:latin typeface="Gill Sans MT" panose="020B0502020104020203" pitchFamily="34" charset="77"/>
              </a:rPr>
              <a:t>probml.github.io</a:t>
            </a:r>
            <a:r>
              <a:rPr lang="en-GB" sz="1600" dirty="0">
                <a:latin typeface="Gill Sans MT" panose="020B0502020104020203" pitchFamily="34" charset="77"/>
              </a:rPr>
              <a:t>/</a:t>
            </a:r>
            <a:r>
              <a:rPr lang="en-GB" sz="1600" dirty="0" err="1">
                <a:latin typeface="Gill Sans MT" panose="020B0502020104020203" pitchFamily="34" charset="77"/>
              </a:rPr>
              <a:t>pml</a:t>
            </a:r>
            <a:r>
              <a:rPr lang="en-GB" sz="1600" dirty="0">
                <a:latin typeface="Gill Sans MT" panose="020B0502020104020203" pitchFamily="34" charset="77"/>
              </a:rPr>
              <a:t>-book/book1.html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Deep learning: https://www.deeplearningbook.org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Understanding Deep Learning, https://</a:t>
            </a:r>
            <a:r>
              <a:rPr lang="en-GB" sz="1600" dirty="0" err="1">
                <a:latin typeface="Gill Sans MT" panose="020B0502020104020203" pitchFamily="34" charset="77"/>
              </a:rPr>
              <a:t>udlbook.github.io</a:t>
            </a:r>
            <a:r>
              <a:rPr lang="en-GB" sz="1600" dirty="0">
                <a:latin typeface="Gill Sans MT" panose="020B0502020104020203" pitchFamily="34" charset="77"/>
              </a:rPr>
              <a:t>/</a:t>
            </a:r>
            <a:r>
              <a:rPr lang="en-GB" sz="1600" dirty="0" err="1">
                <a:latin typeface="Gill Sans MT" panose="020B0502020104020203" pitchFamily="34" charset="77"/>
              </a:rPr>
              <a:t>udlbook</a:t>
            </a:r>
            <a:r>
              <a:rPr lang="en-GB" sz="1600" dirty="0">
                <a:latin typeface="Gill Sans MT" panose="020B0502020104020203" pitchFamily="34" charset="77"/>
              </a:rPr>
              <a:t>/</a:t>
            </a:r>
          </a:p>
          <a:p>
            <a:r>
              <a:rPr lang="en-GB" sz="1600" dirty="0">
                <a:latin typeface="Gill Sans MT" panose="020B0502020104020203" pitchFamily="34" charset="77"/>
              </a:rPr>
              <a:t>Dive into deep learning, https://d2l.ai/</a:t>
            </a:r>
            <a:r>
              <a:rPr lang="en-GB" sz="1600" dirty="0" err="1">
                <a:latin typeface="Gill Sans MT" panose="020B0502020104020203" pitchFamily="34" charset="77"/>
              </a:rPr>
              <a:t>index.html</a:t>
            </a:r>
            <a:endParaRPr lang="en-GB" sz="1600" dirty="0">
              <a:latin typeface="Gill Sans MT" panose="020B050202010402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E9081-4C60-704C-E9AC-7F185881A852}"/>
              </a:ext>
            </a:extLst>
          </p:cNvPr>
          <p:cNvSpPr txBox="1"/>
          <p:nvPr/>
        </p:nvSpPr>
        <p:spPr>
          <a:xfrm>
            <a:off x="1229021" y="3967362"/>
            <a:ext cx="25004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80" dirty="0"/>
              <a:t>Probabilistic Machine Learning </a:t>
            </a:r>
            <a:br>
              <a:rPr lang="en-GB" sz="1080" dirty="0"/>
            </a:br>
            <a:r>
              <a:rPr lang="en-GB" sz="1080" dirty="0"/>
              <a:t>Kevin P. Murphy, MIT Press</a:t>
            </a:r>
          </a:p>
        </p:txBody>
      </p:sp>
      <p:pic>
        <p:nvPicPr>
          <p:cNvPr id="23564" name="Picture 12" descr="Dive into Deep Learning — Dive into Deep Learning documentation">
            <a:extLst>
              <a:ext uri="{FF2B5EF4-FFF2-40B4-BE49-F238E27FC236}">
                <a16:creationId xmlns:a16="http://schemas.microsoft.com/office/drawing/2014/main" id="{F12F3174-C98E-6E36-606C-8396CE6E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10" y="1446231"/>
            <a:ext cx="1920746" cy="239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1FC1B-9B90-3982-50D3-3F546995B057}"/>
              </a:ext>
            </a:extLst>
          </p:cNvPr>
          <p:cNvSpPr txBox="1"/>
          <p:nvPr/>
        </p:nvSpPr>
        <p:spPr>
          <a:xfrm>
            <a:off x="8967642" y="3970009"/>
            <a:ext cx="199771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80" dirty="0"/>
              <a:t>Dive into Deep Learning </a:t>
            </a:r>
          </a:p>
          <a:p>
            <a:pPr algn="ctr"/>
            <a:r>
              <a:rPr lang="en-GB" sz="1080" dirty="0"/>
              <a:t>Aston Zhang et al.</a:t>
            </a:r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C05ED8B5-88AB-A547-A6CD-B96E1C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16" y="1501669"/>
            <a:ext cx="2113104" cy="23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17CE0-5FE5-78ED-0BF8-C598CB36C119}"/>
              </a:ext>
            </a:extLst>
          </p:cNvPr>
          <p:cNvSpPr txBox="1"/>
          <p:nvPr/>
        </p:nvSpPr>
        <p:spPr>
          <a:xfrm>
            <a:off x="6289873" y="3970010"/>
            <a:ext cx="234370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80" dirty="0"/>
              <a:t>Understanding Deep Learning, Simon J.D. Prince, MIT Press</a:t>
            </a:r>
          </a:p>
        </p:txBody>
      </p:sp>
      <p:pic>
        <p:nvPicPr>
          <p:cNvPr id="2052" name="Picture 4" descr="front cover">
            <a:extLst>
              <a:ext uri="{FF2B5EF4-FFF2-40B4-BE49-F238E27FC236}">
                <a16:creationId xmlns:a16="http://schemas.microsoft.com/office/drawing/2014/main" id="{CCD41940-F9BD-9D48-FE28-93BDAA42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85" y="1378315"/>
            <a:ext cx="2301679" cy="257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29336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7B08E2-1ED8-9047-9A41-7FD6E07FF0DE}">
  <we:reference id="wa200002290" version="1.0.0.3" store="en-001" storeType="OMEX"/>
  <we:alternateReferences>
    <we:reference id="WA200002290" version="1.0.0.3" store="" storeType="OMEX"/>
  </we:alternateReferences>
  <we:properties>
    <we:property name="mathList" value="[{&quot;id&quot;:&quot;1&quot;,&quot;code&quot;:&quot;$\\hat{y}\\,=\\,w_{0}\\,\\times\\,x_{0}\\,+\\,w_{1}\\times\\,x_{1}\\,+\\,w_{2\\,}\\times\\,x_{3}\\,+\\,...\\,+\\,w_{n}\\,\\times\\,x_{n}$&quot;,&quot;font&quot;:{&quot;size&quot;:18,&quot;family&quot;:&quot;Arial&quot;,&quot;color&quot;:&quot;black&quot;},&quot;type&quot;:&quot;$&quot;},{&quot;id&quot;:&quot;1&quot;,&quot;code&quot;:&quot;$\\sum_{i=1}^{m}\\left(y_{i\\,-\\,}\\hat{y}\\right)^{2}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$&quot;,&quot;font&quot;:{&quot;size&quot;:&quot;18&quot;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2}$&quot;,&quot;font&quot;:{&quot;size&quot;:12,&quot;family&quot;:&quot;Arial&quot;,&quot;color&quot;:&quot;black&quot;},&quot;type&quot;:&quot;$&quot;},{&quot;id&quot;:&quot;1&quot;,&quot;code&quot;:&quot;$\\sum_{i=1}^{m}\\left(y_{i\\,-\\,}\\hat{y}\\right)^{2}\\,=\\,\\sum_{i=1}^{m}\\left(y_{i}\\,-\\,\\sum_{j=1}^{n}\\,x_{ij}\\right)\\,+\\,\\lambda\\,\\sum_{j=0}^{n}\\,w_{j^{}}^{}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40383</TotalTime>
  <Words>1912</Words>
  <Application>Microsoft Macintosh PowerPoint</Application>
  <PresentationFormat>Widescreen</PresentationFormat>
  <Paragraphs>240</Paragraphs>
  <Slides>54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  <vt:variant>
        <vt:lpstr>Custom Shows</vt:lpstr>
      </vt:variant>
      <vt:variant>
        <vt:i4>1</vt:i4>
      </vt:variant>
    </vt:vector>
  </HeadingPairs>
  <TitlesOfParts>
    <vt:vector size="66" baseType="lpstr">
      <vt:lpstr>ＭＳ Ｐゴシック</vt:lpstr>
      <vt:lpstr>-apple-system</vt:lpstr>
      <vt:lpstr>Arial</vt:lpstr>
      <vt:lpstr>Calibri</vt:lpstr>
      <vt:lpstr>Cambria Math</vt:lpstr>
      <vt:lpstr>Courier New</vt:lpstr>
      <vt:lpstr>Gill Sans MT</vt:lpstr>
      <vt:lpstr>Helvetica Neue</vt:lpstr>
      <vt:lpstr>Lora</vt:lpstr>
      <vt:lpstr>Verdana</vt:lpstr>
      <vt:lpstr>CCSR</vt:lpstr>
      <vt:lpstr>PowerPoint Presentation</vt:lpstr>
      <vt:lpstr>From Day 1: What you are going to learn in this module</vt:lpstr>
      <vt:lpstr>From Day 1: By the end of this module</vt:lpstr>
      <vt:lpstr>Data and representations</vt:lpstr>
      <vt:lpstr>Categories of learning and intelligent systems</vt:lpstr>
      <vt:lpstr>Curse of dimensionality </vt:lpstr>
      <vt:lpstr>Data/sample representation</vt:lpstr>
      <vt:lpstr>Manifold learning</vt:lpstr>
      <vt:lpstr>Reference and sources</vt:lpstr>
      <vt:lpstr>Linear models - training</vt:lpstr>
      <vt:lpstr>How to evaluate your LR model</vt:lpstr>
      <vt:lpstr>Logistic regression</vt:lpstr>
      <vt:lpstr>K-nearest neighbours - example</vt:lpstr>
      <vt:lpstr>Cross validation</vt:lpstr>
      <vt:lpstr>Cross validation - in Scikit learn</vt:lpstr>
      <vt:lpstr>L1 Regularisation (Lasso)*</vt:lpstr>
      <vt:lpstr>L2 regularisation (Ridge)*</vt:lpstr>
      <vt:lpstr>Lasso and Ridge</vt:lpstr>
      <vt:lpstr>Bayes Rule </vt:lpstr>
      <vt:lpstr>Naïve Bayes</vt:lpstr>
      <vt:lpstr>All in one place</vt:lpstr>
      <vt:lpstr>Example – applying polynomial kernel</vt:lpstr>
      <vt:lpstr>A polynomial kernel</vt:lpstr>
      <vt:lpstr>Example: SVM for a linearly separable set of 2d-points</vt:lpstr>
      <vt:lpstr>Decision Making Using DTs </vt:lpstr>
      <vt:lpstr>Structure of Random Forests</vt:lpstr>
      <vt:lpstr>NN with an activation function</vt:lpstr>
      <vt:lpstr>Rectified Linear Units (ReLU)</vt:lpstr>
      <vt:lpstr>Images a vectors</vt:lpstr>
      <vt:lpstr>Example – edge detection: kernel</vt:lpstr>
      <vt:lpstr>CNN kernels</vt:lpstr>
      <vt:lpstr>Padding: example</vt:lpstr>
      <vt:lpstr>Pooling</vt:lpstr>
      <vt:lpstr>Compressed notion for LeNet-5</vt:lpstr>
      <vt:lpstr>Autoencoder</vt:lpstr>
      <vt:lpstr>ML deployments in real-world settings</vt:lpstr>
      <vt:lpstr>Responsible and ethical machine learning</vt:lpstr>
      <vt:lpstr>Hidden technical debt in real-world ML systems</vt:lpstr>
      <vt:lpstr>PowerPoint Presentation</vt:lpstr>
      <vt:lpstr>Neuroscience inspired machine learning</vt:lpstr>
      <vt:lpstr> Neuroscience inspired machine learning</vt:lpstr>
      <vt:lpstr>Machine learning for neurodegenerative conditions</vt:lpstr>
      <vt:lpstr>ML in Parkinson’s Disease </vt:lpstr>
      <vt:lpstr>ML in Dementia Care</vt:lpstr>
      <vt:lpstr>ML in comorbidities associated with neurodegenerative conditions</vt:lpstr>
      <vt:lpstr>PowerPoint Presentation</vt:lpstr>
      <vt:lpstr>Q1</vt:lpstr>
      <vt:lpstr>Q2</vt:lpstr>
      <vt:lpstr>Q3</vt:lpstr>
      <vt:lpstr>Q4</vt:lpstr>
      <vt:lpstr>Q5</vt:lpstr>
      <vt:lpstr>Q6 </vt:lpstr>
      <vt:lpstr>Q7 </vt:lpstr>
      <vt:lpstr>If you have any questions </vt:lpstr>
      <vt:lpstr>Custom Show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neuroscience</dc:title>
  <dc:subject/>
  <dc:creator>P. Barnaghi</dc:creator>
  <cp:keywords/>
  <dc:description/>
  <cp:lastModifiedBy>Barnaghi, Payam</cp:lastModifiedBy>
  <cp:revision>248</cp:revision>
  <cp:lastPrinted>2018-10-01T18:07:26Z</cp:lastPrinted>
  <dcterms:created xsi:type="dcterms:W3CDTF">2015-10-05T13:27:19Z</dcterms:created>
  <dcterms:modified xsi:type="dcterms:W3CDTF">2025-01-26T01:06:08Z</dcterms:modified>
  <cp:category/>
</cp:coreProperties>
</file>